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74"/>
  </p:notesMasterIdLst>
  <p:sldIdLst>
    <p:sldId id="256" r:id="rId4"/>
    <p:sldId id="258" r:id="rId5"/>
    <p:sldId id="298" r:id="rId6"/>
    <p:sldId id="309" r:id="rId7"/>
    <p:sldId id="568" r:id="rId8"/>
    <p:sldId id="345" r:id="rId9"/>
    <p:sldId id="262" r:id="rId10"/>
    <p:sldId id="265" r:id="rId11"/>
    <p:sldId id="300" r:id="rId12"/>
    <p:sldId id="376" r:id="rId13"/>
    <p:sldId id="372" r:id="rId14"/>
    <p:sldId id="269" r:id="rId15"/>
    <p:sldId id="272" r:id="rId16"/>
    <p:sldId id="279" r:id="rId17"/>
    <p:sldId id="290" r:id="rId18"/>
    <p:sldId id="292" r:id="rId19"/>
    <p:sldId id="302" r:id="rId20"/>
    <p:sldId id="303" r:id="rId21"/>
    <p:sldId id="558" r:id="rId22"/>
    <p:sldId id="346" r:id="rId23"/>
    <p:sldId id="348" r:id="rId24"/>
    <p:sldId id="377" r:id="rId25"/>
    <p:sldId id="378" r:id="rId26"/>
    <p:sldId id="355" r:id="rId27"/>
    <p:sldId id="470" r:id="rId28"/>
    <p:sldId id="514" r:id="rId29"/>
    <p:sldId id="356" r:id="rId30"/>
    <p:sldId id="358" r:id="rId31"/>
    <p:sldId id="359" r:id="rId32"/>
    <p:sldId id="349" r:id="rId33"/>
    <p:sldId id="351" r:id="rId34"/>
    <p:sldId id="352" r:id="rId35"/>
    <p:sldId id="353" r:id="rId36"/>
    <p:sldId id="354" r:id="rId37"/>
    <p:sldId id="311" r:id="rId38"/>
    <p:sldId id="437" r:id="rId39"/>
    <p:sldId id="312" r:id="rId40"/>
    <p:sldId id="314" r:id="rId41"/>
    <p:sldId id="315" r:id="rId42"/>
    <p:sldId id="317" r:id="rId43"/>
    <p:sldId id="318" r:id="rId44"/>
    <p:sldId id="567" r:id="rId45"/>
    <p:sldId id="319" r:id="rId46"/>
    <p:sldId id="320" r:id="rId47"/>
    <p:sldId id="321" r:id="rId48"/>
    <p:sldId id="322" r:id="rId49"/>
    <p:sldId id="324" r:id="rId50"/>
    <p:sldId id="362" r:id="rId51"/>
    <p:sldId id="369" r:id="rId52"/>
    <p:sldId id="373" r:id="rId53"/>
    <p:sldId id="370" r:id="rId54"/>
    <p:sldId id="374" r:id="rId55"/>
    <p:sldId id="380" r:id="rId56"/>
    <p:sldId id="371" r:id="rId57"/>
    <p:sldId id="325" r:id="rId58"/>
    <p:sldId id="327" r:id="rId59"/>
    <p:sldId id="328" r:id="rId60"/>
    <p:sldId id="439" r:id="rId61"/>
    <p:sldId id="331" r:id="rId62"/>
    <p:sldId id="332" r:id="rId63"/>
    <p:sldId id="333" r:id="rId64"/>
    <p:sldId id="565" r:id="rId65"/>
    <p:sldId id="471" r:id="rId66"/>
    <p:sldId id="334" r:id="rId67"/>
    <p:sldId id="335" r:id="rId68"/>
    <p:sldId id="338" r:id="rId69"/>
    <p:sldId id="336" r:id="rId70"/>
    <p:sldId id="561" r:id="rId71"/>
    <p:sldId id="562" r:id="rId72"/>
    <p:sldId id="368" r:id="rId7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1" i="0" u="none" kern="1200" baseline="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1" i="0" u="none" kern="1200" baseline="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1" i="0" u="none" kern="1200" baseline="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1" i="0" u="none" kern="1200" baseline="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1" i="0" u="none" kern="1200" baseline="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1" i="0" u="none" kern="1200" baseline="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1" i="0" u="none" kern="1200" baseline="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1" i="0" u="none" kern="1200" baseline="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1" i="0" u="none" kern="1200" baseline="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7F4"/>
    <a:srgbClr val="CCFFFF"/>
    <a:srgbClr val="000099"/>
    <a:srgbClr val="FFFFFF"/>
    <a:srgbClr val="0000CC"/>
    <a:srgbClr val="00FFFF"/>
    <a:srgbClr val="00CC99"/>
    <a:srgbClr val="66FFCC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18" autoAdjust="0"/>
  </p:normalViewPr>
  <p:slideViewPr>
    <p:cSldViewPr showGuides="1">
      <p:cViewPr varScale="1">
        <p:scale>
          <a:sx n="63" d="100"/>
          <a:sy n="63" d="100"/>
        </p:scale>
        <p:origin x="159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sz="1200">
                <a:ea typeface="楷体_GB2312"/>
                <a:cs typeface="楷体_GB231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50000"/>
              </a:spcBef>
              <a:defRPr sz="1200">
                <a:ea typeface="楷体_GB2312"/>
                <a:cs typeface="楷体_GB231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2560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50000"/>
              </a:spcBef>
              <a:defRPr sz="1200">
                <a:ea typeface="楷体_GB2312"/>
                <a:cs typeface="楷体_GB231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50000"/>
              </a:spcBef>
              <a:defRPr sz="1200">
                <a:ea typeface="楷体_GB2312"/>
                <a:cs typeface="楷体_GB231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4261083-8514-45A5-93A7-678260BC2A79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41766375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64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93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87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8665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028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694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092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921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50000"/>
              </a:spcBef>
              <a:buChar char="•"/>
            </a:pPr>
            <a:fld id="{9A0DB2DC-4C9A-4742-B13C-FB6460FD3503}" type="slidenum">
              <a:rPr lang="zh-CN" altLang="en-US" b="1" dirty="0">
                <a:latin typeface="Times New Roman" panose="02020603050405020304" pitchFamily="18" charset="0"/>
                <a:ea typeface="楷体_GB2312"/>
              </a:rPr>
              <a:pPr lvl="0" algn="r" eaLnBrk="1" hangingPunct="1">
                <a:spcBef>
                  <a:spcPct val="50000"/>
                </a:spcBef>
                <a:buChar char="•"/>
              </a:pPr>
              <a:t>61</a:t>
            </a:fld>
            <a:endParaRPr lang="zh-CN" altLang="en-US" b="1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56137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921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50000"/>
              </a:spcBef>
              <a:buChar char="•"/>
            </a:pPr>
            <a:fld id="{9A0DB2DC-4C9A-4742-B13C-FB6460FD3503}" type="slidenum">
              <a:rPr lang="zh-CN" altLang="en-US" b="1" dirty="0">
                <a:latin typeface="Times New Roman" panose="02020603050405020304" pitchFamily="18" charset="0"/>
                <a:ea typeface="楷体_GB2312"/>
              </a:rPr>
              <a:pPr lvl="0" algn="r" eaLnBrk="1" hangingPunct="1">
                <a:spcBef>
                  <a:spcPct val="50000"/>
                </a:spcBef>
                <a:buChar char="•"/>
              </a:pPr>
              <a:t>62</a:t>
            </a:fld>
            <a:endParaRPr lang="zh-CN" altLang="en-US" b="1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561116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942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50000"/>
              </a:spcBef>
              <a:buChar char="•"/>
            </a:pPr>
            <a:fld id="{9A0DB2DC-4C9A-4742-B13C-FB6460FD3503}" type="slidenum">
              <a:rPr lang="zh-CN" altLang="en-US" b="1" dirty="0">
                <a:latin typeface="Times New Roman" panose="02020603050405020304" pitchFamily="18" charset="0"/>
                <a:ea typeface="楷体_GB2312"/>
              </a:rPr>
              <a:pPr lvl="0" algn="r" eaLnBrk="1" hangingPunct="1">
                <a:spcBef>
                  <a:spcPct val="50000"/>
                </a:spcBef>
                <a:buChar char="•"/>
              </a:pPr>
              <a:t>63</a:t>
            </a:fld>
            <a:endParaRPr lang="zh-CN" altLang="en-US" b="1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3348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 algn="just">
              <a:spcBef>
                <a:spcPct val="0"/>
              </a:spcBef>
              <a:spcAft>
                <a:spcPts val="1200"/>
              </a:spcAft>
            </a:pPr>
            <a:endParaRPr lang="zh-CN" altLang="en-US" dirty="0"/>
          </a:p>
        </p:txBody>
      </p:sp>
      <p:sp>
        <p:nvSpPr>
          <p:cNvPr id="962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50000"/>
              </a:spcBef>
              <a:buChar char="•"/>
            </a:pPr>
            <a:fld id="{9A0DB2DC-4C9A-4742-B13C-FB6460FD3503}" type="slidenum">
              <a:rPr lang="zh-CN" altLang="en-US" b="1" dirty="0">
                <a:latin typeface="Times New Roman" panose="02020603050405020304" pitchFamily="18" charset="0"/>
                <a:ea typeface="楷体_GB2312"/>
              </a:rPr>
              <a:pPr lvl="0" algn="r" eaLnBrk="1" hangingPunct="1">
                <a:spcBef>
                  <a:spcPct val="50000"/>
                </a:spcBef>
                <a:buChar char="•"/>
              </a:pPr>
              <a:t>64</a:t>
            </a:fld>
            <a:endParaRPr lang="zh-CN" altLang="en-US" b="1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53606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550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983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50000"/>
              </a:spcBef>
              <a:buChar char="•"/>
            </a:pPr>
            <a:fld id="{9A0DB2DC-4C9A-4742-B13C-FB6460FD3503}" type="slidenum">
              <a:rPr lang="zh-CN" altLang="en-US" b="1" dirty="0">
                <a:latin typeface="Times New Roman" panose="02020603050405020304" pitchFamily="18" charset="0"/>
                <a:ea typeface="楷体_GB2312"/>
              </a:rPr>
              <a:pPr lvl="0" algn="r" eaLnBrk="1" hangingPunct="1">
                <a:spcBef>
                  <a:spcPct val="50000"/>
                </a:spcBef>
                <a:buChar char="•"/>
              </a:pPr>
              <a:t>65</a:t>
            </a:fld>
            <a:endParaRPr lang="zh-CN" altLang="en-US" b="1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424334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661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737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50000"/>
              </a:spcBef>
              <a:buChar char="•"/>
            </a:pPr>
            <a:fld id="{9A0DB2DC-4C9A-4742-B13C-FB6460FD3503}" type="slidenum">
              <a:rPr lang="zh-CN" altLang="en-US" b="1" dirty="0">
                <a:latin typeface="Times New Roman" panose="02020603050405020304" pitchFamily="18" charset="0"/>
                <a:ea typeface="楷体_GB2312"/>
              </a:rPr>
              <a:pPr lvl="0" algn="r" eaLnBrk="1" hangingPunct="1">
                <a:spcBef>
                  <a:spcPct val="50000"/>
                </a:spcBef>
                <a:buChar char="•"/>
              </a:pPr>
              <a:t>68</a:t>
            </a:fld>
            <a:endParaRPr lang="zh-CN" altLang="en-US" b="1" dirty="0"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42167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75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55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72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17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338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55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43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DE1A6DB-3E02-4B0E-A522-EECD089949C0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9DC9B71-DC0F-408F-B980-9E753AF26E77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423AB5B-5EEB-4AA2-8934-17B64AD09AFC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198D06B-C9C4-4E95-A1DB-1D5DFEA6EF9A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FF14962-59ED-4253-8C32-1C89BE30B268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1ADC8AF-9E02-4838-986F-4AA2F8E22DFE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F71212-491F-4474-8517-9088B36201D1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ACF821E-C90C-45FA-B719-76717BAC2D9C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C57790-6C2C-43E7-9BD1-2C419DFBAE58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666F6A7-71B6-450D-995E-3EA67C7FFFF4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904A6C-2D02-4E1A-9562-27B18FE39BAF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9E89965-307F-441A-82DF-3188F1AB08AA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8E1DB7D-2FBB-431B-8575-C8D60474B81F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BE17D11-AFFB-4105-AA88-25E5CDF50007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07D51E-C94F-4B8C-9DBD-9382655D7820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DE1A6DB-3E02-4B0E-A522-EECD089949C0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9E89965-307F-441A-82DF-3188F1AB08AA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1AD67C-3F4F-4EBF-99E2-F7E3C9106A85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13D6A3-3AEF-4874-B821-3A3AC09A107C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3FEDA6-6DB9-40BD-BE5D-CC6093EEA516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87C75A8-2DE3-4A0F-8A0E-9512C4167ADD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BC0313-5EF9-4F54-AF1A-6095ECF9CABF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1AD67C-3F4F-4EBF-99E2-F7E3C9106A85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B021AA-9F74-4E73-B702-205AD24BC1E3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27A3A5F-8B46-4E6F-8C30-7FDC23C8D52E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9DC9B71-DC0F-408F-B980-9E753AF26E77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423AB5B-5EEB-4AA2-8934-17B64AD09AFC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13D6A3-3AEF-4874-B821-3A3AC09A107C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3FEDA6-6DB9-40BD-BE5D-CC6093EEA516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87C75A8-2DE3-4A0F-8A0E-9512C4167ADD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BC0313-5EF9-4F54-AF1A-6095ECF9CABF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B021AA-9F74-4E73-B702-205AD24BC1E3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27A3A5F-8B46-4E6F-8C30-7FDC23C8D52E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 noProof="1" dirty="0">
                <a:solidFill>
                  <a:schemeClr val="tx1"/>
                </a:solidFill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DE85F0-3E79-44E6-A0C4-7E76E362D1DF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 noProof="1" dirty="0">
                <a:solidFill>
                  <a:schemeClr val="tx1"/>
                </a:solidFill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DA741CF-BE14-49D8-B288-9E2BDDE6EAAA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 noProof="1" dirty="0">
                <a:solidFill>
                  <a:schemeClr val="tx1"/>
                </a:solidFill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DE85F0-3E79-44E6-A0C4-7E76E362D1DF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://bbs.jztele.com/uploadimg/2009/10/24175538188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scenery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3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Text Box 2"/>
          <p:cNvSpPr txBox="1"/>
          <p:nvPr/>
        </p:nvSpPr>
        <p:spPr>
          <a:xfrm>
            <a:off x="900113" y="836613"/>
            <a:ext cx="7058025" cy="52625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6000" dirty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九  地球的水圈及其环境问题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66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第一节 </a:t>
            </a:r>
            <a:r>
              <a:rPr lang="zh-CN" altLang="en-US" sz="2400" dirty="0" smtClean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水圈中的水和水资源</a:t>
            </a:r>
            <a:endParaRPr lang="zh-CN" altLang="en-US" sz="2400" dirty="0">
              <a:solidFill>
                <a:srgbClr val="66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第二节 地下水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第三节 地表水和地下水的物理、化学性质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第四节 人类活动对水圈的影响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第五节 水的污染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esc.cam.ac.uk/esc/images/Department/admissions/random_images/R_70802-25%20ENG%20Blue%20Ben,%20joints,%20Lia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Text Box 3"/>
          <p:cNvSpPr txBox="1"/>
          <p:nvPr/>
        </p:nvSpPr>
        <p:spPr>
          <a:xfrm>
            <a:off x="323850" y="6237288"/>
            <a:ext cx="6264275" cy="461962"/>
          </a:xfrm>
          <a:prstGeom prst="rect">
            <a:avLst/>
          </a:prstGeom>
          <a:solidFill>
            <a:srgbClr val="CCFFFF">
              <a:alpha val="50980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楷体_GB2312"/>
              </a:rPr>
              <a:t>垂直层理的裂隙（</a:t>
            </a:r>
            <a:r>
              <a:rPr lang="en-US" altLang="zh-CN" sz="2400" b="1" u="sng" dirty="0">
                <a:solidFill>
                  <a:srgbClr val="000099"/>
                </a:solidFill>
                <a:ea typeface="楷体_GB231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ea typeface="楷体_GB2312"/>
              </a:rPr>
              <a:t>英国</a:t>
            </a:r>
            <a:r>
              <a:rPr lang="en-US" altLang="zh-CN" sz="2400" dirty="0">
                <a:solidFill>
                  <a:srgbClr val="000099"/>
                </a:solidFill>
                <a:ea typeface="楷体_GB2312"/>
              </a:rPr>
              <a:t>North Somerset </a:t>
            </a:r>
            <a:r>
              <a:rPr lang="zh-CN" altLang="en-US" sz="2400" dirty="0">
                <a:solidFill>
                  <a:srgbClr val="000099"/>
                </a:solidFill>
                <a:ea typeface="楷体_GB2312"/>
              </a:rPr>
              <a:t>海岸）</a:t>
            </a:r>
          </a:p>
        </p:txBody>
      </p:sp>
      <p:sp>
        <p:nvSpPr>
          <p:cNvPr id="35844" name="Text Box 2"/>
          <p:cNvSpPr txBox="1"/>
          <p:nvPr/>
        </p:nvSpPr>
        <p:spPr>
          <a:xfrm>
            <a:off x="179388" y="333375"/>
            <a:ext cx="6553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裂隙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：存在于坚硬岩石中的裂缝状空隙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250825" y="1268413"/>
            <a:ext cx="8497888" cy="3257550"/>
            <a:chOff x="0" y="0"/>
            <a:chExt cx="13382" cy="5130"/>
          </a:xfrm>
        </p:grpSpPr>
        <p:pic>
          <p:nvPicPr>
            <p:cNvPr id="35846" name="Picture 4" descr="F:\Teaching\5内动力地质作用及地质构造\folds(elrincondelgeologo.todogeologia.com)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362" y="1"/>
              <a:ext cx="6021" cy="5103"/>
            </a:xfrm>
            <a:prstGeom prst="rect">
              <a:avLst/>
            </a:prstGeom>
            <a:noFill/>
            <a:ln w="9525" cap="flat" cmpd="sng">
              <a:solidFill>
                <a:srgbClr val="CCFFFF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35847" name="TextBox 4"/>
            <p:cNvSpPr txBox="1"/>
            <p:nvPr/>
          </p:nvSpPr>
          <p:spPr>
            <a:xfrm>
              <a:off x="9980" y="4623"/>
              <a:ext cx="3175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000066"/>
                  </a:solidFill>
                  <a:latin typeface="宋体" panose="02010600030101010101" pitchFamily="2" charset="-122"/>
                  <a:ea typeface="黑体" panose="02010609060101010101" pitchFamily="49" charset="-122"/>
                </a:rPr>
                <a:t>岩体的褶皱变形和裂隙</a:t>
              </a:r>
            </a:p>
          </p:txBody>
        </p:sp>
        <p:pic>
          <p:nvPicPr>
            <p:cNvPr id="35848" name="Picture 5" descr="节理三组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31" cy="5130"/>
            </a:xfrm>
            <a:prstGeom prst="rect">
              <a:avLst/>
            </a:prstGeom>
            <a:noFill/>
            <a:ln w="9525" cap="flat" cmpd="sng">
              <a:solidFill>
                <a:srgbClr val="CCFFFF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35849" name="TextBox 4"/>
            <p:cNvSpPr txBox="1"/>
            <p:nvPr/>
          </p:nvSpPr>
          <p:spPr>
            <a:xfrm>
              <a:off x="4764" y="4536"/>
              <a:ext cx="2042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宋体" panose="02010600030101010101" pitchFamily="2" charset="-122"/>
                  <a:ea typeface="黑体" panose="02010609060101010101" pitchFamily="49" charset="-122"/>
                </a:rPr>
                <a:t>岩体中的裂隙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8"/>
          <p:cNvSpPr txBox="1"/>
          <p:nvPr/>
        </p:nvSpPr>
        <p:spPr>
          <a:xfrm>
            <a:off x="612775" y="587375"/>
            <a:ext cx="7848600" cy="31991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裂隙主要是地壳运动对岩石造成破坏而形成的，岩石成岩时及在地表遭受风化也会形成裂隙。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裂隙率表示岩石中裂隙空间的多少。</a:t>
            </a:r>
          </a:p>
          <a:p>
            <a:pPr marL="0" lvl="0" indent="0" eaLnBrk="1" hangingPunct="1">
              <a:spcBef>
                <a:spcPct val="5000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=V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/V×100%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岩石的裂隙率一般比松散泥积物的孔隙率小得多。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裂隙率常小于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5" descr="F:\Teaching\岩溶及岩溶地面塌陷\Karst-CloseView1m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5838" y="1484313"/>
            <a:ext cx="8158162" cy="537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Text Box 2"/>
          <p:cNvSpPr txBox="1"/>
          <p:nvPr/>
        </p:nvSpPr>
        <p:spPr>
          <a:xfrm>
            <a:off x="468313" y="438150"/>
            <a:ext cx="84248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3) 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溶隙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：可溶岩（如石灰岩）被地下水长期溶蚀形成的空隙。</a:t>
            </a:r>
          </a:p>
        </p:txBody>
      </p:sp>
      <p:pic>
        <p:nvPicPr>
          <p:cNvPr id="15364" name="Picture 2" descr="pavement"/>
          <p:cNvPicPr>
            <a:picLocks noChangeAspect="1"/>
          </p:cNvPicPr>
          <p:nvPr/>
        </p:nvPicPr>
        <p:blipFill>
          <a:blip r:embed="rId3" cstate="email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350" y="2843213"/>
            <a:ext cx="5292725" cy="3970337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7893" name="Text Box 3"/>
          <p:cNvSpPr txBox="1"/>
          <p:nvPr/>
        </p:nvSpPr>
        <p:spPr>
          <a:xfrm>
            <a:off x="34925" y="5384800"/>
            <a:ext cx="3022600" cy="1433513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可溶岩中溶隙的多少用岩溶率表达：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=V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/V×100%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/>
          <p:cNvSpPr txBox="1"/>
          <p:nvPr/>
        </p:nvSpPr>
        <p:spPr>
          <a:xfrm>
            <a:off x="539750" y="476250"/>
            <a:ext cx="7921625" cy="1371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岩土的水理性质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根据地层的水理性质（地下水的赋存和运移性质），可将其定性地划分为：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含水层、隔水层和透水层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8915" name="Text Box 4"/>
          <p:cNvSpPr txBox="1"/>
          <p:nvPr/>
        </p:nvSpPr>
        <p:spPr>
          <a:xfrm>
            <a:off x="539750" y="2205038"/>
            <a:ext cx="7848600" cy="22548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含水层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指饱含重力水而又能给出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透水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的岩层。</a:t>
            </a:r>
          </a:p>
          <a:p>
            <a:pPr marL="0" lvl="0" indent="0" eaLnBrk="1" hangingPunct="1">
              <a:spcBef>
                <a:spcPct val="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透水层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可以透水，渗透系数较大的地层。但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不一定含水。</a:t>
            </a:r>
          </a:p>
          <a:p>
            <a:pPr marL="0" lvl="0" indent="0" eaLnBrk="1" hangingPunct="1">
              <a:spcBef>
                <a:spcPct val="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隔水层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是指相对不透水的地层。它可以是饱水的粘土层，也可以是致密完整的基岩。（渗透系数 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˂ 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1×10</a:t>
            </a:r>
            <a:r>
              <a:rPr lang="en-US" altLang="zh-CN" sz="2400" baseline="300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-5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cm/s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/>
          <p:nvPr/>
        </p:nvSpPr>
        <p:spPr>
          <a:xfrm>
            <a:off x="539750" y="620713"/>
            <a:ext cx="7921625" cy="1189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含水层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一般是空隙率及空隙空间较大的岩土。如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砂砾石层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、基岩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裂隙密集带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断层破碎带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岩溶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发育的岩层，若有经常性的丰富的补给来源，往往可形成稳定良好的含水层。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39939" name="Text Box 3"/>
          <p:cNvSpPr txBox="1"/>
          <p:nvPr/>
        </p:nvSpPr>
        <p:spPr>
          <a:xfrm>
            <a:off x="539750" y="6381750"/>
            <a:ext cx="79216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40" name="Picture 4" descr="震旦寒武不整合面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8988" y="4530725"/>
            <a:ext cx="3201987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1" name="Picture 5" descr="冲积物(109国道33kg处)5"/>
          <p:cNvPicPr>
            <a:picLocks noChangeAspect="1"/>
          </p:cNvPicPr>
          <p:nvPr/>
        </p:nvPicPr>
        <p:blipFill>
          <a:blip r:embed="rId3" cstate="email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950" y="2133600"/>
            <a:ext cx="3024188" cy="2378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2" name="Picture 4" descr="NATIONAL PARK, CALIFORNIA 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03575" y="2133600"/>
            <a:ext cx="2809875" cy="236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3" name="Picture 6" descr="F:\Teaching\5内动力地质作用及地质构造\Joints in granite Hound's Tor-s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5213" y="2084388"/>
            <a:ext cx="2919412" cy="2424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4" name="矩形 12"/>
          <p:cNvSpPr/>
          <p:nvPr/>
        </p:nvSpPr>
        <p:spPr>
          <a:xfrm>
            <a:off x="168275" y="4160838"/>
            <a:ext cx="893763" cy="30480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砂砾石层</a:t>
            </a:r>
          </a:p>
        </p:txBody>
      </p:sp>
      <p:pic>
        <p:nvPicPr>
          <p:cNvPr id="39945" name="Picture 2" descr="未命名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5888" y="4533900"/>
            <a:ext cx="5691187" cy="2316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6" name="矩形 15"/>
          <p:cNvSpPr/>
          <p:nvPr/>
        </p:nvSpPr>
        <p:spPr>
          <a:xfrm>
            <a:off x="179388" y="6526213"/>
            <a:ext cx="1604962" cy="30480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99"/>
                </a:solidFill>
                <a:ea typeface="黑体" panose="02010609060101010101" pitchFamily="49" charset="-122"/>
              </a:rPr>
              <a:t>发育溶隙的石灰岩</a:t>
            </a:r>
          </a:p>
        </p:txBody>
      </p:sp>
      <p:sp>
        <p:nvSpPr>
          <p:cNvPr id="39947" name="矩形 12"/>
          <p:cNvSpPr/>
          <p:nvPr/>
        </p:nvSpPr>
        <p:spPr>
          <a:xfrm>
            <a:off x="3259138" y="4149725"/>
            <a:ext cx="1992312" cy="30480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发育柱状裂隙的玄武岩 </a:t>
            </a:r>
          </a:p>
        </p:txBody>
      </p:sp>
      <p:sp>
        <p:nvSpPr>
          <p:cNvPr id="39948" name="矩形 12"/>
          <p:cNvSpPr/>
          <p:nvPr/>
        </p:nvSpPr>
        <p:spPr>
          <a:xfrm>
            <a:off x="6180138" y="4152900"/>
            <a:ext cx="1427162" cy="30480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发育裂隙的岩体</a:t>
            </a:r>
          </a:p>
        </p:txBody>
      </p:sp>
      <p:sp>
        <p:nvSpPr>
          <p:cNvPr id="39949" name="矩形 15"/>
          <p:cNvSpPr/>
          <p:nvPr/>
        </p:nvSpPr>
        <p:spPr>
          <a:xfrm>
            <a:off x="6013450" y="6477000"/>
            <a:ext cx="1960563" cy="30480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99"/>
                </a:solidFill>
                <a:ea typeface="黑体" panose="02010609060101010101" pitchFamily="49" charset="-122"/>
              </a:rPr>
              <a:t>古风化壳（北京西山）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6"/>
          <p:cNvSpPr txBox="1"/>
          <p:nvPr/>
        </p:nvSpPr>
        <p:spPr>
          <a:xfrm>
            <a:off x="611188" y="620713"/>
            <a:ext cx="7921625" cy="4343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地下水的类型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依据地下岩土的含水情况，在剖面上可分为两个带：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包气带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固体颗粒＋水＋气，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饱水带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固体颗粒＋水，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 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埋藏条件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和按含水层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空隙性质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的分类方法。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按埋藏条件可分为：包气带水、潜水、承压水；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按含水层空隙性质可分为；孔隙水、裂隙水、岩溶水。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略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8435" name="Text Box 7"/>
          <p:cNvSpPr txBox="1"/>
          <p:nvPr/>
        </p:nvSpPr>
        <p:spPr>
          <a:xfrm>
            <a:off x="611188" y="3141663"/>
            <a:ext cx="70564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楷体_GB2312"/>
                <a:ea typeface="楷体_GB231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/>
          <p:nvPr/>
        </p:nvSpPr>
        <p:spPr>
          <a:xfrm>
            <a:off x="600075" y="549275"/>
            <a:ext cx="7861300" cy="4046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 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包气带水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土壤水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上层滞水）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土壤水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土壤中未饱和的水；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上层滞水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存在于包气带中，局部隔水层之上的重力水 。受气候和季节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变化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影响很大。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 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潜水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地面以下，第一个稳定隔水层以上具有自由水面的水。多储存在第四纪松散沉积物中，潜水水质水量水温受气候及人为因素影响较大。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3) 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承压水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两个隔水层之间承受压力的水。其水质、水量、水温受气候及地表人为因素影响较小。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F:\Teaching\环境图片资料\ground water（hays.outcrop.org）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8" y="0"/>
            <a:ext cx="8816975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3"/>
          <p:cNvGrpSpPr/>
          <p:nvPr/>
        </p:nvGrpSpPr>
        <p:grpSpPr>
          <a:xfrm>
            <a:off x="4543425" y="2060575"/>
            <a:ext cx="3600450" cy="1512888"/>
            <a:chOff x="0" y="0"/>
            <a:chExt cx="3600400" cy="1512168"/>
          </a:xfrm>
        </p:grpSpPr>
        <p:sp>
          <p:nvSpPr>
            <p:cNvPr id="43018" name="任意多边形 6"/>
            <p:cNvSpPr/>
            <p:nvPr/>
          </p:nvSpPr>
          <p:spPr>
            <a:xfrm>
              <a:off x="0" y="936103"/>
              <a:ext cx="2179292" cy="5760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6347" y="48264"/>
                </a:cxn>
                <a:cxn ang="0">
                  <a:pos x="1125980" y="147671"/>
                </a:cxn>
                <a:cxn ang="0">
                  <a:pos x="1577400" y="275479"/>
                </a:cxn>
                <a:cxn ang="0">
                  <a:pos x="2042926" y="460091"/>
                </a:cxn>
                <a:cxn ang="0">
                  <a:pos x="2113460" y="545297"/>
                </a:cxn>
                <a:cxn ang="0">
                  <a:pos x="1647934" y="531095"/>
                </a:cxn>
                <a:cxn ang="0">
                  <a:pos x="730987" y="275479"/>
                </a:cxn>
                <a:cxn ang="0">
                  <a:pos x="0" y="1"/>
                </a:cxn>
              </a:cxnLst>
              <a:rect l="0" t="0" r="0" b="0"/>
              <a:pathLst>
                <a:path w="2242232" h="588776">
                  <a:moveTo>
                    <a:pt x="0" y="0"/>
                  </a:moveTo>
                  <a:cubicBezTo>
                    <a:pt x="117271" y="9261"/>
                    <a:pt x="471931" y="24174"/>
                    <a:pt x="665014" y="49329"/>
                  </a:cubicBezTo>
                  <a:cubicBezTo>
                    <a:pt x="858097" y="74484"/>
                    <a:pt x="998842" y="112224"/>
                    <a:pt x="1158499" y="150929"/>
                  </a:cubicBezTo>
                  <a:cubicBezTo>
                    <a:pt x="1318156" y="189634"/>
                    <a:pt x="1465719" y="228338"/>
                    <a:pt x="1622957" y="281557"/>
                  </a:cubicBezTo>
                  <a:cubicBezTo>
                    <a:pt x="1780195" y="334776"/>
                    <a:pt x="2010004" y="424281"/>
                    <a:pt x="2101928" y="470243"/>
                  </a:cubicBezTo>
                  <a:cubicBezTo>
                    <a:pt x="2193852" y="516205"/>
                    <a:pt x="2242232" y="545234"/>
                    <a:pt x="2174499" y="557329"/>
                  </a:cubicBezTo>
                  <a:cubicBezTo>
                    <a:pt x="2106766" y="569424"/>
                    <a:pt x="1932595" y="588776"/>
                    <a:pt x="1695528" y="542814"/>
                  </a:cubicBezTo>
                  <a:cubicBezTo>
                    <a:pt x="1458461" y="496852"/>
                    <a:pt x="1034687" y="372026"/>
                    <a:pt x="752099" y="281557"/>
                  </a:cubicBezTo>
                  <a:cubicBezTo>
                    <a:pt x="469511" y="191088"/>
                    <a:pt x="96762" y="32658"/>
                    <a:pt x="0" y="1"/>
                  </a:cubicBezTo>
                </a:path>
              </a:pathLst>
            </a:custGeom>
            <a:noFill/>
            <a:ln w="25400" cap="flat" cmpd="sng">
              <a:solidFill>
                <a:srgbClr val="00FFFF">
                  <a:alpha val="100000"/>
                </a:srgbClr>
              </a:solidFill>
              <a:prstDash val="sys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9" name="TextBox 8"/>
            <p:cNvSpPr txBox="1"/>
            <p:nvPr/>
          </p:nvSpPr>
          <p:spPr>
            <a:xfrm>
              <a:off x="2305018" y="0"/>
              <a:ext cx="1295382" cy="3998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66"/>
                  </a:solidFill>
                  <a:latin typeface="宋体" panose="02010600030101010101" pitchFamily="2" charset="-122"/>
                  <a:ea typeface="黑体" panose="02010609060101010101" pitchFamily="49" charset="-122"/>
                </a:rPr>
                <a:t>上层滞水</a:t>
              </a:r>
            </a:p>
          </p:txBody>
        </p:sp>
      </p:grpSp>
      <p:grpSp>
        <p:nvGrpSpPr>
          <p:cNvPr id="3" name="Group 6"/>
          <p:cNvGrpSpPr/>
          <p:nvPr/>
        </p:nvGrpSpPr>
        <p:grpSpPr>
          <a:xfrm>
            <a:off x="231775" y="2887663"/>
            <a:ext cx="7808913" cy="1541462"/>
            <a:chOff x="0" y="0"/>
            <a:chExt cx="7808685" cy="1540935"/>
          </a:xfrm>
        </p:grpSpPr>
        <p:sp>
          <p:nvSpPr>
            <p:cNvPr id="43016" name="任意多边形 7"/>
            <p:cNvSpPr/>
            <p:nvPr/>
          </p:nvSpPr>
          <p:spPr>
            <a:xfrm>
              <a:off x="0" y="0"/>
              <a:ext cx="7808685" cy="1540935"/>
            </a:xfrm>
            <a:custGeom>
              <a:avLst/>
              <a:gdLst/>
              <a:ahLst/>
              <a:cxnLst>
                <a:cxn ang="0">
                  <a:pos x="0" y="798287"/>
                </a:cxn>
                <a:cxn ang="0">
                  <a:pos x="319314" y="566058"/>
                </a:cxn>
                <a:cxn ang="0">
                  <a:pos x="740228" y="449944"/>
                </a:cxn>
                <a:cxn ang="0">
                  <a:pos x="1219200" y="653144"/>
                </a:cxn>
                <a:cxn ang="0">
                  <a:pos x="1480457" y="653144"/>
                </a:cxn>
                <a:cxn ang="0">
                  <a:pos x="2467428" y="159658"/>
                </a:cxn>
                <a:cxn ang="0">
                  <a:pos x="2960914" y="29029"/>
                </a:cxn>
                <a:cxn ang="0">
                  <a:pos x="3251200" y="130629"/>
                </a:cxn>
                <a:cxn ang="0">
                  <a:pos x="4426857" y="812801"/>
                </a:cxn>
                <a:cxn ang="0">
                  <a:pos x="5631542" y="1291772"/>
                </a:cxn>
                <a:cxn ang="0">
                  <a:pos x="7010400" y="1509487"/>
                </a:cxn>
                <a:cxn ang="0">
                  <a:pos x="7808685" y="1480458"/>
                </a:cxn>
              </a:cxnLst>
              <a:rect l="0" t="0" r="0" b="0"/>
              <a:pathLst>
                <a:path w="7808685" h="1540935">
                  <a:moveTo>
                    <a:pt x="0" y="798287"/>
                  </a:moveTo>
                  <a:cubicBezTo>
                    <a:pt x="97971" y="711201"/>
                    <a:pt x="195943" y="624115"/>
                    <a:pt x="319314" y="566058"/>
                  </a:cubicBezTo>
                  <a:cubicBezTo>
                    <a:pt x="442685" y="508001"/>
                    <a:pt x="590247" y="435430"/>
                    <a:pt x="740228" y="449944"/>
                  </a:cubicBezTo>
                  <a:cubicBezTo>
                    <a:pt x="890209" y="464458"/>
                    <a:pt x="1095829" y="619277"/>
                    <a:pt x="1219200" y="653144"/>
                  </a:cubicBezTo>
                  <a:cubicBezTo>
                    <a:pt x="1342571" y="687011"/>
                    <a:pt x="1272419" y="735392"/>
                    <a:pt x="1480457" y="653144"/>
                  </a:cubicBezTo>
                  <a:cubicBezTo>
                    <a:pt x="1688495" y="570896"/>
                    <a:pt x="2220685" y="263677"/>
                    <a:pt x="2467428" y="159658"/>
                  </a:cubicBezTo>
                  <a:cubicBezTo>
                    <a:pt x="2714171" y="55639"/>
                    <a:pt x="2830285" y="33867"/>
                    <a:pt x="2960914" y="29029"/>
                  </a:cubicBezTo>
                  <a:cubicBezTo>
                    <a:pt x="3091543" y="24191"/>
                    <a:pt x="3006876" y="0"/>
                    <a:pt x="3251200" y="130629"/>
                  </a:cubicBezTo>
                  <a:cubicBezTo>
                    <a:pt x="3495524" y="261258"/>
                    <a:pt x="4030133" y="619277"/>
                    <a:pt x="4426857" y="812801"/>
                  </a:cubicBezTo>
                  <a:cubicBezTo>
                    <a:pt x="4823581" y="1006325"/>
                    <a:pt x="5200952" y="1175658"/>
                    <a:pt x="5631542" y="1291772"/>
                  </a:cubicBezTo>
                  <a:cubicBezTo>
                    <a:pt x="6062132" y="1407886"/>
                    <a:pt x="6647543" y="1478039"/>
                    <a:pt x="7010400" y="1509487"/>
                  </a:cubicBezTo>
                  <a:cubicBezTo>
                    <a:pt x="7373257" y="1540935"/>
                    <a:pt x="7808685" y="1480458"/>
                    <a:pt x="7808685" y="1480458"/>
                  </a:cubicBezTo>
                </a:path>
              </a:pathLst>
            </a:custGeom>
            <a:noFill/>
            <a:ln w="25400" cap="flat" cmpd="sng">
              <a:solidFill>
                <a:srgbClr val="00FFFF">
                  <a:alpha val="100000"/>
                </a:srgbClr>
              </a:solidFill>
              <a:prstDash val="sys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7" name="TextBox 10"/>
            <p:cNvSpPr txBox="1"/>
            <p:nvPr/>
          </p:nvSpPr>
          <p:spPr>
            <a:xfrm>
              <a:off x="2611579" y="756682"/>
              <a:ext cx="72008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99"/>
                  </a:solidFill>
                  <a:ea typeface="黑体" panose="02010609060101010101" pitchFamily="49" charset="-122"/>
                </a:rPr>
                <a:t>潜水</a:t>
              </a:r>
            </a:p>
          </p:txBody>
        </p:sp>
      </p:grpSp>
      <p:sp>
        <p:nvSpPr>
          <p:cNvPr id="43013" name="TextBox 12"/>
          <p:cNvSpPr txBox="1"/>
          <p:nvPr/>
        </p:nvSpPr>
        <p:spPr>
          <a:xfrm>
            <a:off x="7524750" y="5589588"/>
            <a:ext cx="71913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000066"/>
              </a:solidFill>
              <a:ea typeface="楷体_GB2312"/>
            </a:endParaRPr>
          </a:p>
        </p:txBody>
      </p:sp>
      <p:sp>
        <p:nvSpPr>
          <p:cNvPr id="20490" name="TextBox 13"/>
          <p:cNvSpPr txBox="1"/>
          <p:nvPr/>
        </p:nvSpPr>
        <p:spPr>
          <a:xfrm>
            <a:off x="7596188" y="5589588"/>
            <a:ext cx="100806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ea typeface="黑体" panose="02010609060101010101" pitchFamily="49" charset="-122"/>
              </a:rPr>
              <a:t>承压水</a:t>
            </a:r>
          </a:p>
        </p:txBody>
      </p:sp>
      <p:sp>
        <p:nvSpPr>
          <p:cNvPr id="43015" name="TextBox 14"/>
          <p:cNvSpPr txBox="1"/>
          <p:nvPr/>
        </p:nvSpPr>
        <p:spPr>
          <a:xfrm>
            <a:off x="179388" y="6381750"/>
            <a:ext cx="8785225" cy="4572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地下水按照埋藏条件的分类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204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F:\Teaching\2地球与人类环境课程\Environmental Geology\11_10b Artesian Well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589713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</p:pic>
      <p:sp>
        <p:nvSpPr>
          <p:cNvPr id="44035" name="Text Box 3"/>
          <p:cNvSpPr txBox="1"/>
          <p:nvPr/>
        </p:nvSpPr>
        <p:spPr>
          <a:xfrm>
            <a:off x="114300" y="5835015"/>
            <a:ext cx="9144000" cy="4572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承压水</a:t>
            </a:r>
          </a:p>
        </p:txBody>
      </p:sp>
      <p:sp>
        <p:nvSpPr>
          <p:cNvPr id="44036" name="下箭头 10"/>
          <p:cNvSpPr/>
          <p:nvPr/>
        </p:nvSpPr>
        <p:spPr>
          <a:xfrm>
            <a:off x="3995738" y="0"/>
            <a:ext cx="484187" cy="977900"/>
          </a:xfrm>
          <a:prstGeom prst="downArrow">
            <a:avLst>
              <a:gd name="adj1" fmla="val 50000"/>
              <a:gd name="adj2" fmla="val 49996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000066"/>
              </a:solidFill>
              <a:ea typeface="楷体_GB2312"/>
            </a:endParaRPr>
          </a:p>
        </p:txBody>
      </p:sp>
      <p:sp>
        <p:nvSpPr>
          <p:cNvPr id="44037" name="右箭头 12"/>
          <p:cNvSpPr/>
          <p:nvPr/>
        </p:nvSpPr>
        <p:spPr>
          <a:xfrm>
            <a:off x="755650" y="3500438"/>
            <a:ext cx="977900" cy="485775"/>
          </a:xfrm>
          <a:prstGeom prst="rightArrow">
            <a:avLst>
              <a:gd name="adj1" fmla="val 50000"/>
              <a:gd name="adj2" fmla="val 49832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000066"/>
              </a:solidFill>
              <a:ea typeface="楷体_GB231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/>
          <p:nvPr/>
        </p:nvSpPr>
        <p:spPr>
          <a:xfrm>
            <a:off x="600075" y="549275"/>
            <a:ext cx="7861300" cy="4046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 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包气带水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土壤水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上层滞水）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土壤水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土壤中未饱和的水；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上层滞水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存在于包气带中，局部隔水层之上的重力水 。受气候和季节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变化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影响很大。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 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潜水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地面以下，第一个稳定隔水层以上具有自由水面的水。多储存在第四纪松散沉积物中，潜水水质水量水温受气候及人为因素影响较大。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3) 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承压水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两个隔水层之间承受压力的水。其水质、水量、水温受气候及地表人为因素影响较小。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/>
          <p:cNvSpPr txBox="1"/>
          <p:nvPr/>
        </p:nvSpPr>
        <p:spPr>
          <a:xfrm>
            <a:off x="457200" y="457200"/>
            <a:ext cx="7786688" cy="12299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第一节 </a:t>
            </a:r>
            <a:r>
              <a:rPr lang="zh-CN" altLang="en-US" sz="28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水圈中的水和水资源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水圈中</a:t>
            </a:r>
            <a:r>
              <a:rPr lang="zh-CN" altLang="en-US" sz="2400" b="1" u="sng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的水</a:t>
            </a:r>
            <a:endParaRPr lang="zh-CN" altLang="en-US" sz="2400" b="1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611188" y="2062163"/>
            <a:ext cx="4824412" cy="3455987"/>
            <a:chOff x="0" y="0"/>
            <a:chExt cx="4824536" cy="3456384"/>
          </a:xfrm>
        </p:grpSpPr>
        <p:sp>
          <p:nvSpPr>
            <p:cNvPr id="27655" name="Text Box 5"/>
            <p:cNvSpPr txBox="1"/>
            <p:nvPr/>
          </p:nvSpPr>
          <p:spPr>
            <a:xfrm>
              <a:off x="0" y="288032"/>
              <a:ext cx="80021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/>
                </a:rPr>
                <a:t>地表</a:t>
              </a:r>
            </a:p>
          </p:txBody>
        </p:sp>
        <p:sp>
          <p:nvSpPr>
            <p:cNvPr id="27656" name="AutoShape 6"/>
            <p:cNvSpPr/>
            <p:nvPr/>
          </p:nvSpPr>
          <p:spPr>
            <a:xfrm>
              <a:off x="1046584" y="288032"/>
              <a:ext cx="609600" cy="533400"/>
            </a:xfrm>
            <a:prstGeom prst="rightArrow">
              <a:avLst>
                <a:gd name="adj1" fmla="val 57138"/>
                <a:gd name="adj2" fmla="val 25000"/>
              </a:avLst>
            </a:prstGeom>
            <a:solidFill>
              <a:srgbClr val="CCFFFF"/>
            </a:solidFill>
            <a:ln w="9525" cap="flat" cmpd="sng">
              <a:solidFill>
                <a:srgbClr val="00CC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000066"/>
                </a:solidFill>
                <a:ea typeface="楷体_GB2312"/>
              </a:endParaRPr>
            </a:p>
          </p:txBody>
        </p:sp>
        <p:sp>
          <p:nvSpPr>
            <p:cNvPr id="27657" name="AutoShape 7"/>
            <p:cNvSpPr/>
            <p:nvPr/>
          </p:nvSpPr>
          <p:spPr>
            <a:xfrm>
              <a:off x="1872208" y="0"/>
              <a:ext cx="2880320" cy="108012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dist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/>
                </a:rPr>
                <a:t>海洋、极地和高山</a:t>
              </a:r>
            </a:p>
            <a:p>
              <a:pPr marL="0" lvl="0" indent="0" algn="dist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/>
                </a:rPr>
                <a:t>湖泊、河流、沼泽</a:t>
              </a:r>
            </a:p>
          </p:txBody>
        </p:sp>
        <p:sp>
          <p:nvSpPr>
            <p:cNvPr id="27658" name="Text Box 8"/>
            <p:cNvSpPr txBox="1"/>
            <p:nvPr/>
          </p:nvSpPr>
          <p:spPr>
            <a:xfrm>
              <a:off x="63877" y="1656184"/>
              <a:ext cx="80021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/>
                </a:rPr>
                <a:t>地下</a:t>
              </a:r>
            </a:p>
          </p:txBody>
        </p:sp>
        <p:sp>
          <p:nvSpPr>
            <p:cNvPr id="27659" name="AutoShape 10"/>
            <p:cNvSpPr/>
            <p:nvPr/>
          </p:nvSpPr>
          <p:spPr>
            <a:xfrm>
              <a:off x="1008112" y="1584176"/>
              <a:ext cx="609600" cy="609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FFFF"/>
            </a:solidFill>
            <a:ln w="9525" cap="flat" cmpd="sng">
              <a:solidFill>
                <a:srgbClr val="00CC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000066"/>
                </a:solidFill>
                <a:ea typeface="楷体_GB2312"/>
              </a:endParaRPr>
            </a:p>
          </p:txBody>
        </p:sp>
        <p:sp>
          <p:nvSpPr>
            <p:cNvPr id="27660" name="AutoShape 11"/>
            <p:cNvSpPr/>
            <p:nvPr/>
          </p:nvSpPr>
          <p:spPr>
            <a:xfrm>
              <a:off x="1944216" y="1656184"/>
              <a:ext cx="2808312" cy="576064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/>
                </a:rPr>
                <a:t>岩石圈岩土空隙中</a:t>
              </a:r>
            </a:p>
          </p:txBody>
        </p:sp>
        <p:sp>
          <p:nvSpPr>
            <p:cNvPr id="27661" name="Text Box 12"/>
            <p:cNvSpPr txBox="1"/>
            <p:nvPr/>
          </p:nvSpPr>
          <p:spPr>
            <a:xfrm>
              <a:off x="72008" y="2808312"/>
              <a:ext cx="864096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/>
                </a:rPr>
                <a:t>大气</a:t>
              </a:r>
            </a:p>
          </p:txBody>
        </p:sp>
        <p:sp>
          <p:nvSpPr>
            <p:cNvPr id="27662" name="AutoShape 13"/>
            <p:cNvSpPr/>
            <p:nvPr/>
          </p:nvSpPr>
          <p:spPr>
            <a:xfrm>
              <a:off x="1080120" y="2808312"/>
              <a:ext cx="609600" cy="6096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FFFF"/>
            </a:solidFill>
            <a:ln w="9525" cap="flat" cmpd="sng">
              <a:solidFill>
                <a:srgbClr val="00CC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000066"/>
                </a:solidFill>
                <a:ea typeface="楷体_GB2312"/>
              </a:endParaRPr>
            </a:p>
          </p:txBody>
        </p:sp>
        <p:sp>
          <p:nvSpPr>
            <p:cNvPr id="27663" name="AutoShape 14"/>
            <p:cNvSpPr/>
            <p:nvPr/>
          </p:nvSpPr>
          <p:spPr>
            <a:xfrm>
              <a:off x="1944216" y="2880320"/>
              <a:ext cx="2880320" cy="576064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/>
                </a:rPr>
                <a:t>大气圈中的水蒸气</a:t>
              </a:r>
            </a:p>
          </p:txBody>
        </p:sp>
      </p:grpSp>
      <p:sp>
        <p:nvSpPr>
          <p:cNvPr id="5133" name="AutoShape 15"/>
          <p:cNvSpPr/>
          <p:nvPr/>
        </p:nvSpPr>
        <p:spPr>
          <a:xfrm>
            <a:off x="5795963" y="2206625"/>
            <a:ext cx="2209800" cy="838200"/>
          </a:xfrm>
          <a:prstGeom prst="leftArrowCallout">
            <a:avLst>
              <a:gd name="adj1" fmla="val 25000"/>
              <a:gd name="adj2" fmla="val 25000"/>
              <a:gd name="adj3" fmla="val 43902"/>
              <a:gd name="adj4" fmla="val 66667"/>
            </a:avLst>
          </a:prstGeom>
          <a:solidFill>
            <a:srgbClr val="00CCFF"/>
          </a:solidFill>
          <a:ln w="9525" cap="flat" cmpd="sng">
            <a:solidFill>
              <a:srgbClr val="00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66"/>
                </a:solidFill>
                <a:ea typeface="楷体_GB2312"/>
              </a:rPr>
              <a:t>地表水</a:t>
            </a:r>
          </a:p>
        </p:txBody>
      </p:sp>
      <p:sp>
        <p:nvSpPr>
          <p:cNvPr id="5134" name="AutoShape 16"/>
          <p:cNvSpPr/>
          <p:nvPr/>
        </p:nvSpPr>
        <p:spPr>
          <a:xfrm>
            <a:off x="5795963" y="3575050"/>
            <a:ext cx="2209800" cy="838200"/>
          </a:xfrm>
          <a:prstGeom prst="leftArrowCallout">
            <a:avLst>
              <a:gd name="adj1" fmla="val 25000"/>
              <a:gd name="adj2" fmla="val 25000"/>
              <a:gd name="adj3" fmla="val 43902"/>
              <a:gd name="adj4" fmla="val 66667"/>
            </a:avLst>
          </a:prstGeom>
          <a:solidFill>
            <a:srgbClr val="00CCFF"/>
          </a:solidFill>
          <a:ln w="9525" cap="flat" cmpd="sng">
            <a:solidFill>
              <a:srgbClr val="00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66"/>
                </a:solidFill>
                <a:ea typeface="楷体_GB2312"/>
              </a:rPr>
              <a:t>地下水</a:t>
            </a:r>
          </a:p>
        </p:txBody>
      </p:sp>
      <p:sp>
        <p:nvSpPr>
          <p:cNvPr id="5135" name="AutoShape 17"/>
          <p:cNvSpPr/>
          <p:nvPr/>
        </p:nvSpPr>
        <p:spPr>
          <a:xfrm>
            <a:off x="5795963" y="4870450"/>
            <a:ext cx="2209800" cy="838200"/>
          </a:xfrm>
          <a:prstGeom prst="leftArrowCallout">
            <a:avLst>
              <a:gd name="adj1" fmla="val 25000"/>
              <a:gd name="adj2" fmla="val 25000"/>
              <a:gd name="adj3" fmla="val 43902"/>
              <a:gd name="adj4" fmla="val 66667"/>
            </a:avLst>
          </a:prstGeom>
          <a:solidFill>
            <a:srgbClr val="00CCFF"/>
          </a:solidFill>
          <a:ln w="9525" cap="flat" cmpd="sng">
            <a:solidFill>
              <a:srgbClr val="00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66"/>
                </a:solidFill>
                <a:ea typeface="楷体_GB2312"/>
              </a:rPr>
              <a:t>大气水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3" grpId="0" bldLvl="0" animBg="1"/>
      <p:bldP spid="5134" grpId="0" bldLvl="0" animBg="1"/>
      <p:bldP spid="5135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/>
          <p:nvPr/>
        </p:nvSpPr>
        <p:spPr>
          <a:xfrm>
            <a:off x="600075" y="609600"/>
            <a:ext cx="8077200" cy="1812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第三节  地表水和地下水的物理、化学性质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物理性质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地表水和地下水的物理性质包括：温度、颜色、透明度、嗅、味、比重、导电性及放射性等。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2531" name="Text Box 2"/>
          <p:cNvSpPr txBox="1"/>
          <p:nvPr/>
        </p:nvSpPr>
        <p:spPr>
          <a:xfrm>
            <a:off x="582613" y="2636838"/>
            <a:ext cx="7805737" cy="3505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温度</a:t>
            </a:r>
            <a:r>
              <a:rPr lang="zh-CN" altLang="en-US" sz="2400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地表水的温度随季节变化。埋藏深度不同的地下水，具有不同的温度变化规律。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埋深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，具昼夜变化特征；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埋深为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，地下水温度随季节变化；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年常温带以下，地下水温度随深度增高，其变化规律决定于地热增温级。平均地热增温级为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米。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深层地下水的温度，变化很小。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/>
          <p:nvPr/>
        </p:nvSpPr>
        <p:spPr>
          <a:xfrm>
            <a:off x="679450" y="387350"/>
            <a:ext cx="7924800" cy="1371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颜色 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水一般是无色的，但有时由于某种离子含量较多，或者富集悬浮物和胶体物质，则可显示出各种各样的颜色。 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/>
        </p:nvGraphicFramePr>
        <p:xfrm>
          <a:off x="971550" y="2028825"/>
          <a:ext cx="6096000" cy="4064000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水中含物质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颜色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硫化铁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翠绿色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低价铁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浅绿灰色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高价铁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黄褐色或铁锈色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硫细菌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红色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锰的化合物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暗红色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粘土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无荧光的淡黄色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腐植酸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暗黄灰色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带荧光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www.fjsen.com/images/attachement/jpg/site2/20090327/00219b72846b0b366e02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4286250" cy="2847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TextBox 2"/>
          <p:cNvSpPr txBox="1"/>
          <p:nvPr/>
        </p:nvSpPr>
        <p:spPr>
          <a:xfrm>
            <a:off x="4500563" y="404813"/>
            <a:ext cx="381635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福州流花溪施工排出的富含</a:t>
            </a:r>
            <a:r>
              <a:rPr lang="en-US" altLang="zh-CN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</a:t>
            </a:r>
            <a:r>
              <a:rPr lang="en-US" altLang="zh-CN" sz="2000" baseline="30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3+</a:t>
            </a:r>
            <a:r>
              <a:rPr lang="zh-CN" altLang="en-US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离子的地下水（</a:t>
            </a:r>
            <a:r>
              <a:rPr lang="en-US" altLang="zh-CN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2009</a:t>
            </a:r>
            <a:r>
              <a:rPr lang="zh-CN" altLang="en-US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月）</a:t>
            </a:r>
          </a:p>
        </p:txBody>
      </p:sp>
      <p:pic>
        <p:nvPicPr>
          <p:cNvPr id="47108" name="Picture 4" descr="http://www.sdpc.gov.cn/hjbh/huanjing/W02010020961386008360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9425" y="3213100"/>
            <a:ext cx="4854575" cy="364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9" name="矩形 4"/>
          <p:cNvSpPr/>
          <p:nvPr/>
        </p:nvSpPr>
        <p:spPr>
          <a:xfrm>
            <a:off x="365125" y="6269038"/>
            <a:ext cx="373856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CC"/>
                </a:solidFill>
                <a:ea typeface="黑体" panose="02010609060101010101" pitchFamily="49" charset="-122"/>
              </a:rPr>
              <a:t>湘潭锰矿地区被锰污染的地表水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w.gsyongjing.gov.cn/pic/105_6714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80513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1" name="TextBox 2"/>
          <p:cNvSpPr txBox="1"/>
          <p:nvPr/>
        </p:nvSpPr>
        <p:spPr>
          <a:xfrm>
            <a:off x="827088" y="6207125"/>
            <a:ext cx="6985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黄色的洮河（富含粘土）在甘肃汇入刘家峡水库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/>
          <p:nvPr/>
        </p:nvSpPr>
        <p:spPr>
          <a:xfrm>
            <a:off x="571500" y="519113"/>
            <a:ext cx="7924800" cy="1371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透明度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水的透明度取决于其中固态物质与胶体悬浮物质的含量。含量多时，则透明度差。地表水和地下水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通常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是透明的。  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9155" name="图片 1" descr="1108虎峪-IMG_176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" y="2711450"/>
            <a:ext cx="4384675" cy="3289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49156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363" y="2711450"/>
            <a:ext cx="4837112" cy="328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7" name="文本框 3"/>
          <p:cNvSpPr txBox="1"/>
          <p:nvPr/>
        </p:nvSpPr>
        <p:spPr>
          <a:xfrm>
            <a:off x="4400550" y="5726113"/>
            <a:ext cx="3763963" cy="27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EEEAE5"/>
                </a:solidFill>
                <a:ea typeface="黑体" panose="02010609060101010101" pitchFamily="49" charset="-122"/>
              </a:rPr>
              <a:t>http://www.fm1039.com/2012/06/20120621095804.htm</a:t>
            </a:r>
          </a:p>
        </p:txBody>
      </p:sp>
      <p:sp>
        <p:nvSpPr>
          <p:cNvPr id="49158" name="文本框 4"/>
          <p:cNvSpPr txBox="1"/>
          <p:nvPr/>
        </p:nvSpPr>
        <p:spPr>
          <a:xfrm>
            <a:off x="6934200" y="2776538"/>
            <a:ext cx="2089150" cy="365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黄河小浪底水库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2"/>
          <p:cNvSpPr txBox="1"/>
          <p:nvPr/>
        </p:nvSpPr>
        <p:spPr>
          <a:xfrm>
            <a:off x="504825" y="665163"/>
            <a:ext cx="7991475" cy="40690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ts val="50"/>
              </a:spcBef>
              <a:spcAft>
                <a:spcPts val="1200"/>
              </a:spcAft>
            </a:pPr>
            <a:r>
              <a:rPr lang="" altLang="en-US" sz="2400" u="sng" dirty="0">
                <a:solidFill>
                  <a:srgbClr val="000099"/>
                </a:solidFill>
                <a:cs typeface="Times New Roman" panose="02020603050405020304" pitchFamily="18" charset="0"/>
              </a:rPr>
              <a:t>嗅（</a:t>
            </a:r>
            <a:r>
              <a:rPr lang="" altLang="en-US" sz="2400" b="0" u="sng" dirty="0">
                <a:solidFill>
                  <a:srgbClr val="000099"/>
                </a:solidFill>
                <a:cs typeface="Times New Roman" panose="02020603050405020304" pitchFamily="18" charset="0"/>
              </a:rPr>
              <a:t>气味</a:t>
            </a:r>
            <a:r>
              <a:rPr lang="" altLang="en-US" sz="2400" u="sng" dirty="0">
                <a:solidFill>
                  <a:srgbClr val="000099"/>
                </a:solidFill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ts val="50"/>
              </a:spcBef>
              <a:spcAft>
                <a:spcPts val="600"/>
              </a:spcAft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纯水是无气味的。含有某些离子或某种气体时，则出现特殊的气味：</a:t>
            </a:r>
          </a:p>
          <a:p>
            <a:pPr eaLnBrk="1" hangingPunct="1">
              <a:spcBef>
                <a:spcPts val="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含亚铁盐很多时水有铁腥气味（墨水气味）；</a:t>
            </a:r>
          </a:p>
          <a:p>
            <a:pPr eaLnBrk="1" hangingPunct="1">
              <a:spcBef>
                <a:spcPts val="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含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Fe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2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O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3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的水具有铁锈气味；</a:t>
            </a:r>
            <a:endParaRPr lang="" altLang="en-US" sz="2400" b="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ts val="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含硫化氢（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H</a:t>
            </a:r>
            <a:r>
              <a:rPr lang="" altLang="zh-CN" sz="2400" b="0" baseline="-30000" dirty="0">
                <a:solidFill>
                  <a:srgbClr val="000099"/>
                </a:solidFill>
                <a:cs typeface="Times New Roman" panose="02020603050405020304" pitchFamily="18" charset="0"/>
              </a:rPr>
              <a:t>2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S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）气体时有臭鸡蛋味；</a:t>
            </a:r>
            <a:endParaRPr lang="" altLang="zh-CN" sz="2400" b="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ts val="5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含腐植质时有腐草气味；</a:t>
            </a:r>
          </a:p>
          <a:p>
            <a:pPr eaLnBrk="1" hangingPunct="1">
              <a:spcBef>
                <a:spcPts val="50"/>
              </a:spcBef>
              <a:spcAft>
                <a:spcPts val="600"/>
              </a:spcAft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气味的强弱与温度有关，一般在低温下不易判别，加热到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40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C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时气味最显著。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2"/>
          <p:cNvSpPr txBox="1"/>
          <p:nvPr/>
        </p:nvSpPr>
        <p:spPr>
          <a:xfrm>
            <a:off x="504825" y="665163"/>
            <a:ext cx="7991475" cy="3432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ts val="50"/>
              </a:spcBef>
              <a:spcAft>
                <a:spcPts val="1200"/>
              </a:spcAft>
            </a:pPr>
            <a:r>
              <a:rPr lang="" altLang="en-US" sz="2400" u="sng" dirty="0">
                <a:solidFill>
                  <a:srgbClr val="000099"/>
                </a:solidFill>
                <a:cs typeface="Times New Roman" panose="02020603050405020304" pitchFamily="18" charset="0"/>
              </a:rPr>
              <a:t>味</a:t>
            </a:r>
          </a:p>
          <a:p>
            <a:pPr eaLnBrk="1" hangingPunct="1">
              <a:spcBef>
                <a:spcPts val="50"/>
              </a:spcBef>
              <a:spcAft>
                <a:spcPts val="600"/>
              </a:spcAft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纯水无味道。含有某些化学成分，有特定味道：</a:t>
            </a:r>
          </a:p>
          <a:p>
            <a:pPr eaLnBrk="1" hangingPunct="1">
              <a:spcBef>
                <a:spcPts val="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含有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NaCl 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的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(Cl</a:t>
            </a:r>
            <a:r>
              <a:rPr lang="" altLang="zh-CN" sz="2400" b="0" baseline="30000" dirty="0">
                <a:solidFill>
                  <a:srgbClr val="000099"/>
                </a:solidFill>
                <a:cs typeface="Times New Roman" panose="02020603050405020304" pitchFamily="18" charset="0"/>
              </a:rPr>
              <a:t>-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) 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水具咸味，</a:t>
            </a:r>
          </a:p>
          <a:p>
            <a:pPr eaLnBrk="1" hangingPunct="1">
              <a:spcBef>
                <a:spcPts val="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含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MgCl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</a:rPr>
              <a:t>2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、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MgSO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</a:rPr>
              <a:t>4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的水有苦味；</a:t>
            </a:r>
          </a:p>
          <a:p>
            <a:pPr eaLnBrk="1" hangingPunct="1">
              <a:spcBef>
                <a:spcPts val="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含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Na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</a:rPr>
              <a:t>2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SO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</a:rPr>
              <a:t>4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的水有涩味；</a:t>
            </a:r>
          </a:p>
          <a:p>
            <a:pPr eaLnBrk="1" hangingPunct="1">
              <a:spcBef>
                <a:spcPts val="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含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CO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</a:rPr>
              <a:t>2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、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Ca(HCO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</a:rPr>
              <a:t>3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)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</a:rPr>
              <a:t>2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、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Mg(HCO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</a:rPr>
              <a:t>3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)</a:t>
            </a:r>
            <a:r>
              <a:rPr lang="" altLang="zh-CN" sz="2400" b="0" baseline="-25000" dirty="0">
                <a:solidFill>
                  <a:srgbClr val="000099"/>
                </a:solidFill>
                <a:cs typeface="Times New Roman" panose="02020603050405020304" pitchFamily="18" charset="0"/>
              </a:rPr>
              <a:t>2</a:t>
            </a:r>
            <a:r>
              <a:rPr lang="" altLang="zh-CN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的水清凉可口；</a:t>
            </a:r>
          </a:p>
          <a:p>
            <a:pPr eaLnBrk="1" hangingPunct="1">
              <a:spcBef>
                <a:spcPct val="50000"/>
              </a:spcBef>
            </a:pPr>
            <a:r>
              <a:rPr lang="" altLang="en-US" sz="2400" b="0" dirty="0">
                <a:solidFill>
                  <a:srgbClr val="000099"/>
                </a:solidFill>
                <a:cs typeface="Times New Roman" panose="02020603050405020304" pitchFamily="18" charset="0"/>
              </a:rPr>
              <a:t>含盐量极少的水淡而无味。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/>
          <p:nvPr/>
        </p:nvSpPr>
        <p:spPr>
          <a:xfrm>
            <a:off x="395288" y="549275"/>
            <a:ext cx="81375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52227" name="Text Box 4"/>
          <p:cNvSpPr txBox="1"/>
          <p:nvPr/>
        </p:nvSpPr>
        <p:spPr>
          <a:xfrm>
            <a:off x="612775" y="476250"/>
            <a:ext cx="8035290" cy="51511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淡水的密度等于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水中溶解的盐分越多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密度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越大 → 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1.2-1.3 g/cm</a:t>
            </a:r>
            <a:r>
              <a:rPr lang="en-US" altLang="zh-CN" sz="2400" baseline="300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导电性</a:t>
            </a:r>
          </a:p>
          <a:p>
            <a:pPr marL="0" lvl="0" indent="0" eaLnBrk="1" hangingPunct="1">
              <a:spcBef>
                <a:spcPct val="5000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水的导电性，取决于其所含盐类总量及盐类性质等，一般矿化度高的水导电性强。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放射性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水的放射性决定于其地质环境。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放射性矿床及酸性火成岩（如花岗岩）分布区的地下水，其放射性较强。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/>
          <p:nvPr/>
        </p:nvSpPr>
        <p:spPr>
          <a:xfrm>
            <a:off x="600075" y="608013"/>
            <a:ext cx="8077200" cy="2200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水的化学性质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化学成份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离子：天然水体中分布最广、含量最多的离子有七种：氯离子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(Cl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、硫酸根离子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(SO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、重碳酸根离子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(HCO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、钠离子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(Na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、钾离子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(K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、钙离子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(Ca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、镁离子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(Mg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</a:p>
        </p:txBody>
      </p:sp>
      <p:sp>
        <p:nvSpPr>
          <p:cNvPr id="28675" name="Text Box 4"/>
          <p:cNvSpPr txBox="1"/>
          <p:nvPr/>
        </p:nvSpPr>
        <p:spPr>
          <a:xfrm>
            <a:off x="600075" y="3063875"/>
            <a:ext cx="7991475" cy="2449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ts val="5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主要离子成分，随含盐量变化：</a:t>
            </a:r>
          </a:p>
          <a:p>
            <a:pPr marL="0" lvl="0" indent="0" eaLnBrk="1" hangingPunct="1">
              <a:spcBef>
                <a:spcPts val="5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含盐量低的水中常以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HCO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HCO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Mg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为主；</a:t>
            </a:r>
          </a:p>
          <a:p>
            <a:pPr marL="0" lvl="0" indent="0" eaLnBrk="1" hangingPunct="1">
              <a:spcBef>
                <a:spcPts val="5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中等含盐量的常以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为主；</a:t>
            </a:r>
          </a:p>
          <a:p>
            <a:pPr marL="0" lvl="0" indent="0" eaLnBrk="1" hangingPunct="1">
              <a:spcBef>
                <a:spcPts val="5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含盐量高的水则以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为主。 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气体成份：主要有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53252" name="Text Box 2"/>
          <p:cNvSpPr txBox="1"/>
          <p:nvPr/>
        </p:nvSpPr>
        <p:spPr>
          <a:xfrm>
            <a:off x="611188" y="5373688"/>
            <a:ext cx="66976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3"/>
          <p:cNvSpPr txBox="1"/>
          <p:nvPr/>
        </p:nvSpPr>
        <p:spPr>
          <a:xfrm>
            <a:off x="541338" y="765175"/>
            <a:ext cx="7920037" cy="41541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酸碱性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水的酸碱性主要取决于水中氢离子浓度，常用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值表示（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pH=-lg[H]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值的大小，将水分成以下几级：强酸性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(&lt;5)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、弱酸性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、中性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(7)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、弱碱性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、强碱性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(&gt;9)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在没有大气污染物存在的情况下，大气降水的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值大约在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6.0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之间。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《地表水环境质量标准》（GB3838-2002）中，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五大类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地面水pH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值范围：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6~9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028"/>
          <p:cNvSpPr txBox="1"/>
          <p:nvPr/>
        </p:nvSpPr>
        <p:spPr>
          <a:xfrm>
            <a:off x="377825" y="5893435"/>
            <a:ext cx="7473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淡水（冰川水、地下水、淡水湖、河流）  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˂ 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3%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8675" name="Picture 2" descr="F:\Teaching\2地球与人类环境课程\Environmental Geology\FG09_01 Reservoir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455" y="521970"/>
            <a:ext cx="5519420" cy="5079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6" name="Text Box 4"/>
          <p:cNvSpPr txBox="1"/>
          <p:nvPr/>
        </p:nvSpPr>
        <p:spPr>
          <a:xfrm>
            <a:off x="377825" y="438150"/>
            <a:ext cx="5440680" cy="46774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全球总水量约为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海洋水：97.2 %</a:t>
            </a: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冰川水：2.15 %</a:t>
            </a: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地下水：0.62 %</a:t>
            </a: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其它水：0.03 %</a:t>
            </a: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其它水：</a:t>
            </a: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淡水湖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咸水湖</a:t>
            </a: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土壤</a:t>
            </a: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大气</a:t>
            </a:r>
          </a:p>
          <a:p>
            <a:pPr marL="0" lvl="0" algn="l" eaLnBrk="1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河流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/>
          <p:cNvSpPr txBox="1"/>
          <p:nvPr/>
        </p:nvSpPr>
        <p:spPr>
          <a:xfrm>
            <a:off x="498475" y="549275"/>
            <a:ext cx="8610600" cy="1935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总矿化度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0" lvl="0" indent="0" eaLnBrk="1" hangingPunct="1">
              <a:spcBef>
                <a:spcPts val="12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水中所含各种离子、分子与化合物的总量。</a:t>
            </a:r>
          </a:p>
          <a:p>
            <a:pPr marL="0" lvl="0" indent="0" eaLnBrk="1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以每升水中所含克数（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g/l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）表示。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简便方法：以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105-110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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时将水灼干所得的残余物总量。  </a:t>
            </a:r>
          </a:p>
        </p:txBody>
      </p:sp>
      <p:graphicFrame>
        <p:nvGraphicFramePr>
          <p:cNvPr id="30723" name="Group 3"/>
          <p:cNvGraphicFramePr>
            <a:graphicFrameLocks noGrp="1"/>
          </p:cNvGraphicFramePr>
          <p:nvPr/>
        </p:nvGraphicFramePr>
        <p:xfrm>
          <a:off x="614363" y="3309938"/>
          <a:ext cx="5686425" cy="2674939"/>
        </p:xfrm>
        <a:graphic>
          <a:graphicData uri="http://schemas.openxmlformats.org/drawingml/2006/table">
            <a:tbl>
              <a:tblPr/>
              <a:tblGrid>
                <a:gridCol w="2857500"/>
                <a:gridCol w="2828925"/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类别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总矿化度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(g/l)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淡水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&lt;1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微咸水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弱矿化水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咸水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中等矿化水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3-10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盐水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10-35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卤水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&gt;35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6347" name="Text Box 27"/>
          <p:cNvSpPr txBox="1"/>
          <p:nvPr/>
        </p:nvSpPr>
        <p:spPr>
          <a:xfrm>
            <a:off x="527050" y="2708275"/>
            <a:ext cx="6781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按矿化度的分类</a:t>
            </a:r>
          </a:p>
        </p:txBody>
      </p:sp>
      <p:sp>
        <p:nvSpPr>
          <p:cNvPr id="30749" name="Text Box 29"/>
          <p:cNvSpPr txBox="1"/>
          <p:nvPr/>
        </p:nvSpPr>
        <p:spPr>
          <a:xfrm>
            <a:off x="6372225" y="5553075"/>
            <a:ext cx="792163" cy="396875"/>
          </a:xfrm>
          <a:prstGeom prst="rect">
            <a:avLst/>
          </a:prstGeom>
          <a:solidFill>
            <a:srgbClr val="CCFFFF">
              <a:alpha val="79999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66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海水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/>
          <p:nvPr/>
        </p:nvSpPr>
        <p:spPr>
          <a:xfrm>
            <a:off x="539750" y="836613"/>
            <a:ext cx="8077200" cy="3541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饮用水总矿化度要求：不应超过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1.0 g/l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</a:p>
          <a:p>
            <a:pPr marL="0" lvl="0" indent="0"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生活饮用水卫生标准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》GB 5749—2006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灌溉用水总矿化度要求：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非盐碱地地区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1.0 g/l</a:t>
            </a: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，盐碱地地区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2.0 g/l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城市污水再生利用 农田灌溉用水水质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》(GB20922-2007)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农田灌溉水质标准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 GB5084-92</a:t>
            </a: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/>
          <p:nvPr/>
        </p:nvSpPr>
        <p:spPr>
          <a:xfrm>
            <a:off x="684213" y="609600"/>
            <a:ext cx="7991475" cy="2895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硬度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水的硬度，是由水中所含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2+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Mg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2+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所构成。水中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2+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Mg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2+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的总含量，称为总硬度。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水的硬度表达方法较多，我国通常采用德国度或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++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Mg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++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的毫克当量表示。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毫克当量硬度等于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德国度。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德国度相当于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升水中含有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10mg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CaO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，或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17.9mg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CaCO</a:t>
            </a:r>
            <a:r>
              <a:rPr lang="en-US" altLang="zh-CN" sz="2400" baseline="-25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/>
          <p:nvPr/>
        </p:nvSpPr>
        <p:spPr>
          <a:xfrm>
            <a:off x="749300" y="692150"/>
            <a:ext cx="4038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水的硬度分类 </a:t>
            </a:r>
          </a:p>
        </p:txBody>
      </p:sp>
      <p:graphicFrame>
        <p:nvGraphicFramePr>
          <p:cNvPr id="57347" name="表格 57346"/>
          <p:cNvGraphicFramePr/>
          <p:nvPr/>
        </p:nvGraphicFramePr>
        <p:xfrm>
          <a:off x="709613" y="1341438"/>
          <a:ext cx="7246938" cy="2830513"/>
        </p:xfrm>
        <a:graphic>
          <a:graphicData uri="http://schemas.openxmlformats.org/drawingml/2006/table">
            <a:tbl>
              <a:tblPr/>
              <a:tblGrid>
                <a:gridCol w="1646238"/>
                <a:gridCol w="1770062"/>
                <a:gridCol w="1874838"/>
                <a:gridCol w="1955800"/>
              </a:tblGrid>
              <a:tr h="823913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dirty="0">
                          <a:solidFill>
                            <a:srgbClr val="000000"/>
                          </a:solidFill>
                          <a:latin typeface="楷体_GB2312"/>
                          <a:ea typeface="楷体_GB2312"/>
                        </a:rPr>
                        <a:t>水的类型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Ca</a:t>
                      </a:r>
                      <a:r>
                        <a:rPr lang="en-US" altLang="zh-CN" sz="2000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++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 +Mg</a:t>
                      </a:r>
                      <a:r>
                        <a:rPr lang="en-US" altLang="zh-CN" sz="2000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++</a:t>
                      </a:r>
                    </a:p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楷体_GB2312"/>
                          <a:ea typeface="楷体_GB2312"/>
                        </a:rPr>
                        <a:t>(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latin typeface="楷体_GB2312"/>
                          <a:ea typeface="楷体_GB2312"/>
                        </a:rPr>
                        <a:t>毫克当量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楷体_GB2312"/>
                          <a:ea typeface="楷体_GB2312"/>
                        </a:rPr>
                        <a:t>)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dirty="0">
                          <a:solidFill>
                            <a:srgbClr val="000000"/>
                          </a:solidFill>
                          <a:latin typeface="楷体_GB2312"/>
                          <a:ea typeface="楷体_GB2312"/>
                        </a:rPr>
                        <a:t>德国度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dirty="0">
                          <a:solidFill>
                            <a:srgbClr val="000000"/>
                          </a:solidFill>
                          <a:latin typeface="楷体_GB2312"/>
                          <a:ea typeface="楷体_GB2312"/>
                        </a:rPr>
                        <a:t>以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CaCO</a:t>
                      </a:r>
                      <a:r>
                        <a:rPr lang="en-US" altLang="zh-CN" sz="2000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3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计</a:t>
                      </a:r>
                    </a:p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（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mg/l</a:t>
                      </a:r>
                      <a:r>
                        <a:rPr lang="zh-CN" alt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）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极软水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&lt;1.5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&lt;4.2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&lt;75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软水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1.5-3.0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4.2-8.4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75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微硬水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3.0-6.0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8.4-16.8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150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硬水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6.0-9.0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16.8-25.2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300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极硬水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&gt;9.0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&gt;25.2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CC"/>
                          </a:solidFill>
                          <a:latin typeface="楷体_GB2312"/>
                          <a:ea typeface="楷体_GB2312"/>
                        </a:rPr>
                        <a:t>450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436" name="Text Box 35"/>
          <p:cNvSpPr txBox="1"/>
          <p:nvPr/>
        </p:nvSpPr>
        <p:spPr>
          <a:xfrm>
            <a:off x="677863" y="4292600"/>
            <a:ext cx="7926387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注：离子的当量＝离子量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离子价；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离子的毫克当量＝离子的毫克数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离子的当量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/>
          <p:nvPr/>
        </p:nvSpPr>
        <p:spPr>
          <a:xfrm>
            <a:off x="539750" y="762000"/>
            <a:ext cx="7848600" cy="1371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生活饮用水硬度要求：不宜大于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德国度（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以CaCO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计，450mg/L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），最适宜的是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生活饮用水卫生标准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》GB 5749—2006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4819" name="Text Box 3"/>
          <p:cNvSpPr txBox="1"/>
          <p:nvPr/>
        </p:nvSpPr>
        <p:spPr>
          <a:xfrm>
            <a:off x="539750" y="2565400"/>
            <a:ext cx="7416800" cy="1889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高硬度水的危害：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水垢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危害锅炉、供热管道，浪费能源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洗涤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纺织物硬结，减少使用寿命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人体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说法不一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/>
          <p:nvPr/>
        </p:nvSpPr>
        <p:spPr>
          <a:xfrm>
            <a:off x="536575" y="609600"/>
            <a:ext cx="7924800" cy="5188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第四节  人类活动对水圈的影响</a:t>
            </a:r>
          </a:p>
          <a:p>
            <a:pPr marL="0" lvl="0" indent="0" eaLnBrk="1" hangingPunct="1">
              <a:spcBef>
                <a:spcPct val="0"/>
              </a:spcBef>
              <a:spcAft>
                <a:spcPct val="20000"/>
              </a:spcAft>
              <a:buClrTx/>
              <a:buSzPct val="10000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1.开发利用地表水、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围垦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ct val="200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改变地表水系及相关地质作用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湖泊、湿地萎缩</a:t>
            </a:r>
          </a:p>
          <a:p>
            <a:pPr marL="0" lvl="0" indent="0" eaLnBrk="1" hangingPunct="1">
              <a:spcBef>
                <a:spcPct val="0"/>
              </a:spcBef>
              <a:spcAft>
                <a:spcPct val="20000"/>
              </a:spcAft>
              <a:buClrTx/>
              <a:buSzPct val="10000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2.开发利用地下水引发灾害和环境问题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地面沉降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地裂缝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岩溶地面塌陷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海水入侵</a:t>
            </a:r>
          </a:p>
          <a:p>
            <a:pPr marL="0" lvl="0" indent="0" eaLnBrk="1" hangingPunct="1">
              <a:spcBef>
                <a:spcPct val="0"/>
              </a:spcBef>
              <a:spcAft>
                <a:spcPct val="400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地表水系退化、生态环境退化</a:t>
            </a:r>
          </a:p>
          <a:p>
            <a:pPr marL="0" lvl="0" indent="0" eaLnBrk="1" hangingPunct="1">
              <a:spcBef>
                <a:spcPct val="0"/>
              </a:spcBef>
              <a:spcAft>
                <a:spcPct val="20000"/>
              </a:spcAft>
              <a:buClrTx/>
              <a:buSzPct val="10000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3.废弃物排放导致水污染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/>
          <p:nvPr/>
        </p:nvSpPr>
        <p:spPr>
          <a:xfrm>
            <a:off x="536575" y="609600"/>
            <a:ext cx="7924800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第五节  水的污染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目前全世界每年均有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4200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的污水排入江河湖海，污染了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55000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的淡水，约占全球径流量的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以上。 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546100" y="2997200"/>
            <a:ext cx="7697788" cy="2928938"/>
            <a:chOff x="0" y="0"/>
            <a:chExt cx="4849" cy="1845"/>
          </a:xfrm>
        </p:grpSpPr>
        <p:sp>
          <p:nvSpPr>
            <p:cNvPr id="62468" name="Text Box 3"/>
            <p:cNvSpPr txBox="1"/>
            <p:nvPr/>
          </p:nvSpPr>
          <p:spPr>
            <a:xfrm>
              <a:off x="0" y="0"/>
              <a:ext cx="3629" cy="122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水体污染主要来自人为污染，是人为排入水体的污染物质超过了水的自净能力，使水的组成及水质发生变化，造成生物生存条件恶化，对人类生活和健康带来不良影响的现象。 </a:t>
              </a:r>
            </a:p>
          </p:txBody>
        </p:sp>
        <p:sp>
          <p:nvSpPr>
            <p:cNvPr id="62469" name="AutoShape 6" descr="water-pollution-control"/>
            <p:cNvSpPr>
              <a:spLocks noChangeAspect="1"/>
            </p:cNvSpPr>
            <p:nvPr/>
          </p:nvSpPr>
          <p:spPr>
            <a:xfrm>
              <a:off x="2535" y="85"/>
              <a:ext cx="19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470" name="AutoShape 8" descr="water-pollution-control"/>
            <p:cNvSpPr>
              <a:spLocks noChangeAspect="1"/>
            </p:cNvSpPr>
            <p:nvPr/>
          </p:nvSpPr>
          <p:spPr>
            <a:xfrm>
              <a:off x="2535" y="85"/>
              <a:ext cx="19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2471" name="Picture 9" descr="water-pollution-control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" y="45"/>
              <a:ext cx="1200" cy="18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/>
          <p:nvPr/>
        </p:nvSpPr>
        <p:spPr>
          <a:xfrm>
            <a:off x="538163" y="692150"/>
            <a:ext cx="7705725" cy="2468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在轻度和局部污染情况下，水体可通过自身的净化能力排除污染。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水体自净能力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，是指水体通过物理、化学作用和生物作用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包括流动稀释扩散、沉淀堆积、氧化还原、生物降解、微生物降解等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，使污染程度降低或使污染物分解、转化，经过一定时间逐渐恢复到原来的状态的功能。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561975" y="3860800"/>
            <a:ext cx="8258175" cy="2200275"/>
            <a:chOff x="0" y="0"/>
            <a:chExt cx="8259241" cy="2199258"/>
          </a:xfrm>
        </p:grpSpPr>
        <p:pic>
          <p:nvPicPr>
            <p:cNvPr id="63492" name="Picture 54" descr="Image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4616" y="72008"/>
              <a:ext cx="2714625" cy="21272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3493" name="Text Box 3"/>
            <p:cNvSpPr txBox="1"/>
            <p:nvPr/>
          </p:nvSpPr>
          <p:spPr>
            <a:xfrm>
              <a:off x="0" y="0"/>
              <a:ext cx="5616624" cy="212365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大自然的自净能力是有限的、有条件的。</a:t>
              </a:r>
            </a:p>
            <a:p>
              <a:pPr marL="0" lvl="0" indent="0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自然水体对多氯联苯、合成洗涤剂、有机氯农药、难于分解的合成有机化合物和重金属类物质、放射性物质等的净化能力非常有限。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/>
          <p:nvPr/>
        </p:nvSpPr>
        <p:spPr>
          <a:xfrm>
            <a:off x="531813" y="549275"/>
            <a:ext cx="8001000" cy="22910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水体污染来源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spcAft>
                <a:spcPct val="2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水体污染也可以根据来源不同分类，即工业污染源、农业污染源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、生活污染源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三大类。2010年中国城市污水处理率为82.3％。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黄河流域废污水排放量</a:t>
            </a:r>
          </a:p>
        </p:txBody>
      </p:sp>
      <p:pic>
        <p:nvPicPr>
          <p:cNvPr id="64515" name="Picture 11" descr="Manhattan, Astoria, and the East River(newyorkpanoram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29225"/>
            <a:ext cx="9140825" cy="91598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8916" name="Group 4"/>
          <p:cNvGraphicFramePr>
            <a:graphicFrameLocks noGrp="1"/>
          </p:cNvGraphicFramePr>
          <p:nvPr/>
        </p:nvGraphicFramePr>
        <p:xfrm>
          <a:off x="612775" y="2852738"/>
          <a:ext cx="5495925" cy="1023937"/>
        </p:xfrm>
        <a:graphic>
          <a:graphicData uri="http://schemas.openxmlformats.org/drawingml/2006/table">
            <a:tbl>
              <a:tblPr/>
              <a:tblGrid>
                <a:gridCol w="2784475"/>
                <a:gridCol w="884238"/>
                <a:gridCol w="896937"/>
                <a:gridCol w="930275"/>
              </a:tblGrid>
              <a:tr h="466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年    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1990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5572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废污水排放量（亿吨）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32.6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42.2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42.9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4533" name="AutoShape 35"/>
          <p:cNvSpPr/>
          <p:nvPr/>
        </p:nvSpPr>
        <p:spPr>
          <a:xfrm>
            <a:off x="6037263" y="2781300"/>
            <a:ext cx="287337" cy="1222375"/>
          </a:xfrm>
          <a:prstGeom prst="leftBrace">
            <a:avLst>
              <a:gd name="adj1" fmla="val 35392"/>
              <a:gd name="adj2" fmla="val 50000"/>
            </a:avLst>
          </a:prstGeom>
          <a:noFill/>
          <a:ln w="31750" cap="flat" cmpd="sng">
            <a:solidFill>
              <a:srgbClr val="00008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  <p:sp>
        <p:nvSpPr>
          <p:cNvPr id="64534" name="Text Box 36"/>
          <p:cNvSpPr txBox="1"/>
          <p:nvPr/>
        </p:nvSpPr>
        <p:spPr>
          <a:xfrm>
            <a:off x="6324600" y="2708275"/>
            <a:ext cx="2168525" cy="1343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66"/>
                </a:solidFill>
                <a:ea typeface="黑体" panose="02010609060101010101" pitchFamily="49" charset="-122"/>
              </a:rPr>
              <a:t>居民生活  6.4%</a:t>
            </a:r>
          </a:p>
          <a:p>
            <a:pPr marL="0" lvl="0" indent="0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66"/>
                </a:solidFill>
                <a:ea typeface="黑体" panose="02010609060101010101" pitchFamily="49" charset="-122"/>
              </a:rPr>
              <a:t>第一产业  70.6%</a:t>
            </a:r>
          </a:p>
          <a:p>
            <a:pPr marL="0" lvl="0" indent="0" eaLnBrk="1" hangingPunct="1">
              <a:spcBef>
                <a:spcPct val="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0066"/>
                </a:solidFill>
                <a:ea typeface="黑体" panose="02010609060101010101" pitchFamily="49" charset="-122"/>
              </a:rPr>
              <a:t>第三产业  23.0%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/>
          <p:nvPr/>
        </p:nvSpPr>
        <p:spPr>
          <a:xfrm>
            <a:off x="539750" y="522288"/>
            <a:ext cx="8064500" cy="48723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工业污染源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3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工业污水：含有污染物质、未达到排放标准的工业废水。</a:t>
            </a:r>
          </a:p>
          <a:p>
            <a:pPr marL="0" lvl="0" algn="l" eaLnBrk="1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工业污水含种类多、成分复杂的有毒有害污染物：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algn="l" eaLnBrk="1" hangingPunct="1">
              <a:spcBef>
                <a:spcPct val="3000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有机需氧物质、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algn="l" eaLnBrk="1" hangingPunct="1">
              <a:spcBef>
                <a:spcPct val="3000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化学有毒物质、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algn="l" eaLnBrk="1" hangingPunct="1">
              <a:spcBef>
                <a:spcPct val="3000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无机固体悬浮物、</a:t>
            </a:r>
          </a:p>
          <a:p>
            <a:pPr marL="0" lvl="0" algn="l" eaLnBrk="1" hangingPunct="1">
              <a:spcBef>
                <a:spcPct val="3000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植物营养物质、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algn="l" eaLnBrk="1" hangingPunct="1">
              <a:spcBef>
                <a:spcPct val="3000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重金属离子、酸、碱、热、病原体、等 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algn="l" eaLnBrk="1" hangingPunct="1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有些成分在水中不易自然净化。</a:t>
            </a:r>
          </a:p>
          <a:p>
            <a:pPr marL="0" lvl="0" algn="l" eaLnBrk="1" hangingPunct="1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最重要的污染源。</a:t>
            </a:r>
          </a:p>
        </p:txBody>
      </p:sp>
      <p:pic>
        <p:nvPicPr>
          <p:cNvPr id="65540" name="Picture 12" descr="industrial-po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25" y="4636770"/>
            <a:ext cx="3057525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/>
          <p:nvPr/>
        </p:nvSpPr>
        <p:spPr>
          <a:xfrm>
            <a:off x="838200" y="838200"/>
            <a:ext cx="6705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dirty="0"/>
          </a:p>
        </p:txBody>
      </p:sp>
      <p:sp>
        <p:nvSpPr>
          <p:cNvPr id="29699" name="Text Box 3"/>
          <p:cNvSpPr txBox="1"/>
          <p:nvPr/>
        </p:nvSpPr>
        <p:spPr>
          <a:xfrm>
            <a:off x="323850" y="379413"/>
            <a:ext cx="8351838" cy="493981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全球水循环</a:t>
            </a:r>
            <a:endParaRPr lang="en-US" altLang="zh-CN" sz="2400" b="1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18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蒸发和降水，陆地每年得到约 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47,000 km</a:t>
            </a:r>
            <a:r>
              <a:rPr lang="en-US" altLang="zh-CN" sz="2400" baseline="30000" dirty="0">
                <a:solidFill>
                  <a:srgbClr val="000099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来自海洋的水。</a:t>
            </a:r>
          </a:p>
        </p:txBody>
      </p:sp>
      <p:pic>
        <p:nvPicPr>
          <p:cNvPr id="29700" name="Picture 2" descr="F:\Teaching\2地球与人类环境课程\Environmental Geology\11_03 Quantitative Transfer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8597" y="857232"/>
            <a:ext cx="6392044" cy="392909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Group 3"/>
          <p:cNvGrpSpPr/>
          <p:nvPr/>
        </p:nvGrpSpPr>
        <p:grpSpPr>
          <a:xfrm>
            <a:off x="500034" y="5429264"/>
            <a:ext cx="5429288" cy="1004673"/>
            <a:chOff x="27294" y="121096"/>
            <a:chExt cx="4459355" cy="1004888"/>
          </a:xfrm>
        </p:grpSpPr>
        <p:grpSp>
          <p:nvGrpSpPr>
            <p:cNvPr id="6" name="Group 4"/>
            <p:cNvGrpSpPr/>
            <p:nvPr/>
          </p:nvGrpSpPr>
          <p:grpSpPr>
            <a:xfrm>
              <a:off x="27294" y="122238"/>
              <a:ext cx="4459355" cy="1000125"/>
              <a:chOff x="29" y="77"/>
              <a:chExt cx="4738" cy="630"/>
            </a:xfrm>
          </p:grpSpPr>
          <p:sp>
            <p:nvSpPr>
              <p:cNvPr id="10" name="AutoShape 7"/>
              <p:cNvSpPr/>
              <p:nvPr/>
            </p:nvSpPr>
            <p:spPr>
              <a:xfrm>
                <a:off x="973" y="437"/>
                <a:ext cx="3794" cy="270"/>
              </a:xfrm>
              <a:prstGeom prst="roundRect">
                <a:avLst>
                  <a:gd name="adj" fmla="val 16667"/>
                </a:avLst>
              </a:prstGeom>
              <a:solidFill>
                <a:srgbClr val="00CCFF"/>
              </a:solidFill>
              <a:ln w="9525" cap="flat" cmpd="sng">
                <a:solidFill>
                  <a:srgbClr val="CC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2400" b="1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给陆地生命带来</a:t>
                </a:r>
                <a:r>
                  <a:rPr lang="zh-CN" altLang="en-US" sz="2400" b="1" dirty="0" smtClean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水：水资源</a:t>
                </a:r>
                <a:endParaRPr lang="zh-CN" altLang="en-US" sz="2400" b="1" dirty="0">
                  <a:solidFill>
                    <a:srgbClr val="000066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AutoShape 8"/>
              <p:cNvSpPr/>
              <p:nvPr/>
            </p:nvSpPr>
            <p:spPr>
              <a:xfrm>
                <a:off x="29" y="77"/>
                <a:ext cx="771" cy="334"/>
              </a:xfrm>
              <a:prstGeom prst="rightArrow">
                <a:avLst>
                  <a:gd name="adj1" fmla="val 35879"/>
                  <a:gd name="adj2" fmla="val 24971"/>
                </a:avLst>
              </a:prstGeom>
              <a:solidFill>
                <a:srgbClr val="00FFFF"/>
              </a:solidFill>
              <a:ln w="9525" cap="flat" cmpd="sng">
                <a:solidFill>
                  <a:srgbClr val="00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b="1" dirty="0">
                  <a:solidFill>
                    <a:srgbClr val="000066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7496" y="121096"/>
              <a:ext cx="4402138" cy="1004888"/>
              <a:chOff x="17" y="-740"/>
              <a:chExt cx="2773" cy="633"/>
            </a:xfrm>
          </p:grpSpPr>
          <p:sp>
            <p:nvSpPr>
              <p:cNvPr id="8" name="AutoShape 6"/>
              <p:cNvSpPr/>
              <p:nvPr/>
            </p:nvSpPr>
            <p:spPr>
              <a:xfrm>
                <a:off x="577" y="-740"/>
                <a:ext cx="2213" cy="270"/>
              </a:xfrm>
              <a:prstGeom prst="roundRect">
                <a:avLst>
                  <a:gd name="adj" fmla="val 16667"/>
                </a:avLst>
              </a:prstGeom>
              <a:solidFill>
                <a:srgbClr val="00CCFF"/>
              </a:solidFill>
              <a:ln w="9525" cap="flat" cmpd="sng">
                <a:solidFill>
                  <a:srgbClr val="CC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2400" b="1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风化、剥蚀、搬运和沉积</a:t>
                </a:r>
              </a:p>
            </p:txBody>
          </p:sp>
          <p:sp>
            <p:nvSpPr>
              <p:cNvPr id="9" name="AutoShape 9"/>
              <p:cNvSpPr/>
              <p:nvPr/>
            </p:nvSpPr>
            <p:spPr>
              <a:xfrm>
                <a:off x="17" y="-379"/>
                <a:ext cx="440" cy="272"/>
              </a:xfrm>
              <a:prstGeom prst="rightArrow">
                <a:avLst>
                  <a:gd name="adj1" fmla="val 50000"/>
                  <a:gd name="adj2" fmla="val 24983"/>
                </a:avLst>
              </a:prstGeom>
              <a:solidFill>
                <a:srgbClr val="00FFFF"/>
              </a:solidFill>
              <a:ln w="9525" cap="flat" cmpd="sng">
                <a:solidFill>
                  <a:srgbClr val="00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b="1" dirty="0">
                  <a:solidFill>
                    <a:srgbClr val="000066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/>
          <p:nvPr/>
        </p:nvSpPr>
        <p:spPr>
          <a:xfrm>
            <a:off x="466725" y="549275"/>
            <a:ext cx="8137525" cy="18186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农业污染源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农业污染源是指由于农业生产而产生的水污染源。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土壤中的氮、磷（化肥）和农药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→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径流和渗流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→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水体；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牧场、养殖场、农副产品加工厂的有机废物排放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→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水体。 </a:t>
            </a:r>
          </a:p>
        </p:txBody>
      </p:sp>
      <p:pic>
        <p:nvPicPr>
          <p:cNvPr id="66563" name="Picture 5" descr="FWS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6725" y="2454910"/>
            <a:ext cx="7340600" cy="2437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7360" y="5220335"/>
            <a:ext cx="8136890" cy="939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0" u="sng" dirty="0">
                <a:solidFill>
                  <a:srgbClr val="000099"/>
                </a:solidFill>
                <a:sym typeface="+mn-ea"/>
              </a:rPr>
              <a:t>生活污染源</a:t>
            </a:r>
            <a:endParaRPr lang="zh-CN" altLang="en-US" sz="2400" b="0" u="sng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0" dirty="0">
                <a:solidFill>
                  <a:srgbClr val="000099"/>
                </a:solidFill>
                <a:sym typeface="+mn-ea"/>
              </a:rPr>
              <a:t>生活污水（厨房、洗涤、冲洗厕所和沐浴等）排放</a:t>
            </a:r>
            <a:r>
              <a:rPr lang="zh-CN" altLang="en-US" sz="2400" b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zh-CN" altLang="en-US" sz="2400" b="0" dirty="0">
                <a:solidFill>
                  <a:srgbClr val="000099"/>
                </a:solidFill>
                <a:latin typeface="黑体" panose="02010609060101010101" pitchFamily="49" charset="-122"/>
                <a:sym typeface="+mn-ea"/>
              </a:rPr>
              <a:t>水体。</a:t>
            </a:r>
            <a:endParaRPr lang="zh-CN" altLang="en-US" sz="2400" b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/>
          <p:nvPr/>
        </p:nvSpPr>
        <p:spPr>
          <a:xfrm>
            <a:off x="531812" y="609600"/>
            <a:ext cx="8183591" cy="4898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2400" b="1" dirty="0" smtClean="0">
                <a:solidFill>
                  <a:srgbClr val="000099"/>
                </a:solidFill>
                <a:ea typeface="黑体" panose="02010609060101010101" pitchFamily="49" charset="-122"/>
              </a:rPr>
              <a:t>. </a:t>
            </a:r>
            <a:r>
              <a:rPr lang="zh-CN" altLang="en-US" sz="2400" b="1" dirty="0" smtClean="0">
                <a:solidFill>
                  <a:srgbClr val="000099"/>
                </a:solidFill>
                <a:ea typeface="黑体" panose="02010609060101010101" pitchFamily="49" charset="-122"/>
              </a:rPr>
              <a:t>水污染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物及其危害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水中的污染物种类大致有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类：</a:t>
            </a:r>
            <a:endParaRPr lang="zh-CN" altLang="en-US" sz="20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lvl="0" eaLnBrk="1" hangingPunct="1">
              <a:spcBef>
                <a:spcPts val="50"/>
              </a:spcBef>
              <a:spcAft>
                <a:spcPts val="4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固体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污染物（粒径大于</a:t>
            </a: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100nm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的杂质）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lvl="0" eaLnBrk="1" hangingPunct="1">
              <a:spcBef>
                <a:spcPts val="50"/>
              </a:spcBef>
              <a:spcAft>
                <a:spcPts val="4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需氧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污染物（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碳水化合物、蛋白质、脂肪等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）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lvl="0" eaLnBrk="1" hangingPunct="1">
              <a:lnSpc>
                <a:spcPct val="100000"/>
              </a:lnSpc>
              <a:spcBef>
                <a:spcPts val="50"/>
              </a:spcBef>
              <a:spcAft>
                <a:spcPts val="4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营养性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污染物（氮、磷）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lvl="0" eaLnBrk="1" hangingPunct="1">
              <a:spcBef>
                <a:spcPts val="50"/>
              </a:spcBef>
              <a:spcAft>
                <a:spcPts val="4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无机无毒污染物（碱、酸、盐）</a:t>
            </a:r>
          </a:p>
          <a:p>
            <a:pPr lvl="0" eaLnBrk="1" hangingPunct="1">
              <a:lnSpc>
                <a:spcPct val="100000"/>
              </a:lnSpc>
              <a:spcBef>
                <a:spcPts val="50"/>
              </a:spcBef>
              <a:spcAft>
                <a:spcPts val="4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有毒污染物（无机（金属、非金属）、有机）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lvl="0" eaLnBrk="1" hangingPunct="1">
              <a:lnSpc>
                <a:spcPct val="100000"/>
              </a:lnSpc>
              <a:spcBef>
                <a:spcPts val="50"/>
              </a:spcBef>
              <a:spcAft>
                <a:spcPts val="4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油类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污染物（石油类、动植物油类）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lvl="0" eaLnBrk="1" hangingPunct="1">
              <a:spcBef>
                <a:spcPts val="50"/>
              </a:spcBef>
              <a:spcAft>
                <a:spcPts val="4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生物污染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物（致病细菌、病虫卵、病毒）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ts val="50"/>
              </a:spcBef>
              <a:spcAft>
                <a:spcPts val="4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热污染 （温度）</a:t>
            </a:r>
            <a:endParaRPr lang="en-US" altLang="zh-CN" sz="2400" dirty="0" smtClean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ts val="50"/>
              </a:spcBef>
              <a:spcAft>
                <a:spcPts val="4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感官性污染物（色度、臭味、浊度、漂浮物）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8596" y="571480"/>
            <a:ext cx="8286808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u="sng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地表水水质评价</a:t>
            </a:r>
            <a:endParaRPr lang="en-US" altLang="zh-CN" sz="2400" u="sng" dirty="0" smtClean="0">
              <a:solidFill>
                <a:srgbClr val="000099"/>
              </a:solidFill>
              <a:latin typeface="黑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24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《</a:t>
            </a:r>
            <a:r>
              <a:rPr lang="zh-CN" altLang="en-US" sz="24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地表水环境质量标准</a:t>
            </a:r>
            <a:r>
              <a:rPr lang="en-US" altLang="zh-CN" sz="24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》GB3838-2002</a:t>
            </a:r>
            <a:r>
              <a:rPr lang="zh-CN" altLang="en-US" sz="24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，依据地表水水域环境功能和保护目标，按功能高低依次划分为五类：</a:t>
            </a:r>
          </a:p>
          <a:p>
            <a:pPr>
              <a:spcAft>
                <a:spcPts val="600"/>
              </a:spcAft>
            </a:pPr>
            <a:r>
              <a:rPr lang="en-US" altLang="zh-CN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Ⅰ</a:t>
            </a:r>
            <a:r>
              <a:rPr lang="zh-CN" altLang="en-US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类主要适用于源头水、国家自然保护区；</a:t>
            </a:r>
          </a:p>
          <a:p>
            <a:pPr>
              <a:spcAft>
                <a:spcPts val="600"/>
              </a:spcAft>
            </a:pPr>
            <a:r>
              <a:rPr lang="en-US" altLang="zh-CN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Ⅱ</a:t>
            </a:r>
            <a:r>
              <a:rPr lang="zh-CN" altLang="en-US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类主要适用于集中式生活饮用水地表水源地一级保护区、珍稀水生生物栖息地、鱼虾类产卵场、仔稚幼鱼的索饵场等；</a:t>
            </a:r>
          </a:p>
          <a:p>
            <a:pPr>
              <a:spcAft>
                <a:spcPts val="600"/>
              </a:spcAft>
            </a:pPr>
            <a:r>
              <a:rPr lang="en-US" altLang="zh-CN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Ⅲ</a:t>
            </a:r>
            <a:r>
              <a:rPr lang="zh-CN" altLang="en-US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类主要适用于集中式生活饮用水地表水源地二级保护区、鱼虾类越冬场、洄游通道、水产养殖区等渔业水域及游泳区；</a:t>
            </a:r>
          </a:p>
          <a:p>
            <a:pPr>
              <a:spcAft>
                <a:spcPts val="600"/>
              </a:spcAft>
            </a:pPr>
            <a:r>
              <a:rPr lang="en-US" altLang="zh-CN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Ⅳ</a:t>
            </a:r>
            <a:r>
              <a:rPr lang="zh-CN" altLang="en-US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类主要适用于一般工业用水区及人体非直接接触的娱乐用水区；</a:t>
            </a:r>
          </a:p>
          <a:p>
            <a:pPr>
              <a:spcAft>
                <a:spcPts val="1200"/>
              </a:spcAft>
            </a:pPr>
            <a:r>
              <a:rPr lang="en-US" altLang="zh-CN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Ⅴ</a:t>
            </a:r>
            <a:r>
              <a:rPr lang="zh-CN" altLang="en-US" sz="20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类主要适用于农业用水区及一般景观要求水域。</a:t>
            </a:r>
          </a:p>
          <a:p>
            <a:pPr>
              <a:spcAft>
                <a:spcPts val="600"/>
              </a:spcAft>
            </a:pPr>
            <a:r>
              <a:rPr lang="zh-CN" altLang="en-US" sz="24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对应地表水上述五类水域功能，将地表水环境质量标准基本项目标准值分为五类。评价指标包括化学需氧量、高锰酸盐指数、五日生化需氧量、总磷、氨氮等</a:t>
            </a:r>
            <a:r>
              <a:rPr lang="en-US" altLang="zh-CN" sz="24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24</a:t>
            </a:r>
            <a:r>
              <a:rPr lang="zh-CN" altLang="en-US" sz="2400" b="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项。</a:t>
            </a:r>
            <a:endParaRPr lang="zh-CN" altLang="en-US" sz="2400" b="0" dirty="0">
              <a:solidFill>
                <a:srgbClr val="000099"/>
              </a:solidFill>
              <a:latin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/>
          <p:nvPr/>
        </p:nvSpPr>
        <p:spPr>
          <a:xfrm>
            <a:off x="549274" y="538163"/>
            <a:ext cx="7880377" cy="392415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ea typeface="黑体" panose="02010609060101010101" pitchFamily="49" charset="-122"/>
              </a:rPr>
              <a:t>固体污染物</a:t>
            </a:r>
            <a:endParaRPr lang="zh-CN" altLang="en-US" sz="2400" u="sng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水中存在固体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污染物（粒径大于</a:t>
            </a: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100nm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的杂质，如泥沙、有机质和微生物），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会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使其表观浑浊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，而且使水处理管道和设备阻塞和磨损。大多数废水都含有固体污染物。</a:t>
            </a:r>
          </a:p>
          <a:p>
            <a:pPr marL="0" lvl="0" indent="0" algn="just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水中的固体污染物的存在用悬浮物和浊度来衡量。 </a:t>
            </a:r>
          </a:p>
          <a:p>
            <a:pPr marL="0" lvl="0" indent="0" eaLnBrk="1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水质分析中把固体物质分为两部分：能透过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滤膜的称溶解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固体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(DS)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；不能透过的叫悬浮固体或悬浮物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(SS)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，两者合称为总固体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(TS)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水质监测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中，悬浮物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(SS)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是一个重要指标。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2910" y="4643446"/>
            <a:ext cx="750099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0" dirty="0" smtClean="0">
                <a:solidFill>
                  <a:srgbClr val="000099"/>
                </a:solidFill>
              </a:rPr>
              <a:t>城镇污水处理厂污染物排放标准</a:t>
            </a:r>
            <a:r>
              <a:rPr lang="en-US" altLang="zh-CN" sz="1600" b="0" dirty="0" smtClean="0">
                <a:solidFill>
                  <a:srgbClr val="000099"/>
                </a:solidFill>
              </a:rPr>
              <a:t>(GB18918—2002 ) </a:t>
            </a:r>
            <a:r>
              <a:rPr lang="zh-CN" altLang="en-US" sz="1600" b="0" dirty="0" smtClean="0">
                <a:solidFill>
                  <a:srgbClr val="000099"/>
                </a:solidFill>
              </a:rPr>
              <a:t>，</a:t>
            </a:r>
            <a:r>
              <a:rPr lang="en-US" altLang="en-US" sz="1600" b="0" dirty="0" smtClean="0">
                <a:solidFill>
                  <a:srgbClr val="000099"/>
                </a:solidFill>
              </a:rPr>
              <a:t>SS</a:t>
            </a:r>
            <a:r>
              <a:rPr lang="zh-CN" altLang="en-US" sz="1600" b="0" dirty="0" smtClean="0">
                <a:solidFill>
                  <a:srgbClr val="000099"/>
                </a:solidFill>
              </a:rPr>
              <a:t>最高允许排放浓度</a:t>
            </a:r>
            <a:r>
              <a:rPr lang="en-US" altLang="en-US" sz="1600" b="0" dirty="0" smtClean="0">
                <a:solidFill>
                  <a:srgbClr val="000099"/>
                </a:solidFill>
              </a:rPr>
              <a:t>( mg/L) </a:t>
            </a:r>
            <a:endParaRPr lang="zh-CN" altLang="en-US" sz="1600" b="0" dirty="0">
              <a:solidFill>
                <a:srgbClr val="000099"/>
              </a:solidFill>
            </a:endParaRPr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38819"/>
              </p:ext>
            </p:extLst>
          </p:nvPr>
        </p:nvGraphicFramePr>
        <p:xfrm>
          <a:off x="714348" y="5072074"/>
          <a:ext cx="7429552" cy="1071570"/>
        </p:xfrm>
        <a:graphic>
          <a:graphicData uri="http://schemas.openxmlformats.org/drawingml/2006/table">
            <a:tbl>
              <a:tblPr/>
              <a:tblGrid>
                <a:gridCol w="1723573"/>
                <a:gridCol w="1751473"/>
                <a:gridCol w="1903371"/>
                <a:gridCol w="2051135"/>
              </a:tblGrid>
              <a:tr h="35719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一级标准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latin typeface="+mn-lt"/>
                          <a:ea typeface="黑体" pitchFamily="49" charset="-122"/>
                          <a:cs typeface="Times New Roman"/>
                        </a:rPr>
                        <a:t>二</a:t>
                      </a:r>
                      <a:r>
                        <a:rPr lang="zh-CN" sz="1800" kern="100" dirty="0" smtClean="0">
                          <a:latin typeface="+mn-lt"/>
                          <a:ea typeface="黑体" pitchFamily="49" charset="-122"/>
                          <a:cs typeface="Times New Roman"/>
                        </a:rPr>
                        <a:t>级标准</a:t>
                      </a:r>
                      <a:endParaRPr lang="zh-CN" sz="1800" kern="100" dirty="0">
                        <a:latin typeface="+mn-lt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latin typeface="+mn-lt"/>
                          <a:ea typeface="黑体" pitchFamily="49" charset="-122"/>
                          <a:cs typeface="Times New Roman"/>
                        </a:rPr>
                        <a:t>三</a:t>
                      </a:r>
                      <a:r>
                        <a:rPr lang="zh-CN" sz="1800" kern="100" dirty="0" smtClean="0">
                          <a:latin typeface="+mn-lt"/>
                          <a:ea typeface="黑体" pitchFamily="49" charset="-122"/>
                          <a:cs typeface="Times New Roman"/>
                        </a:rPr>
                        <a:t>级</a:t>
                      </a:r>
                      <a:r>
                        <a:rPr lang="zh-CN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标准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A</a:t>
                      </a:r>
                      <a:r>
                        <a:rPr lang="zh-CN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标准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B</a:t>
                      </a:r>
                      <a:r>
                        <a:rPr lang="zh-CN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标准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10</a:t>
                      </a:r>
                      <a:endParaRPr lang="zh-CN" sz="1800" kern="100" dirty="0">
                        <a:latin typeface="+mn-lt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20</a:t>
                      </a:r>
                      <a:endParaRPr lang="zh-CN" sz="1800" kern="100" dirty="0">
                        <a:latin typeface="+mn-lt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30</a:t>
                      </a:r>
                      <a:endParaRPr lang="zh-CN" sz="1800" kern="100" dirty="0">
                        <a:latin typeface="+mn-lt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lt"/>
                          <a:ea typeface="黑体" pitchFamily="49" charset="-122"/>
                          <a:cs typeface="Times New Roman"/>
                        </a:rPr>
                        <a:t>50</a:t>
                      </a:r>
                      <a:endParaRPr lang="zh-CN" sz="1800" kern="100" dirty="0">
                        <a:latin typeface="+mn-lt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/>
          <p:nvPr/>
        </p:nvSpPr>
        <p:spPr>
          <a:xfrm>
            <a:off x="528638" y="609600"/>
            <a:ext cx="7932737" cy="4339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耗氧有机物</a:t>
            </a:r>
            <a:endParaRPr lang="zh-CN" altLang="en-US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绝大多数的耗氧污染物（需氧污染物）是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有机物。无机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物主要有还原态的物质，如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2+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水天然水中的有机物一般是水中生物生命活动的产物。人类排放的生活污水和大部分生产废水中但含有大量的有机物质，其中主要是耗氧有机物如碳水化合物、蛋白质、脂肪等。 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耗氧有机物种类繁多，组成复杂。在工程实际中，采用以下几个水质污染指标来描述：化学需氧量（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COD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）、生化需氧量（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BOD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）、总需氧量（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TOD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）、总有机碳（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TOC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 。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/>
          <p:nvPr/>
        </p:nvSpPr>
        <p:spPr>
          <a:xfrm>
            <a:off x="596900" y="546100"/>
            <a:ext cx="8007350" cy="2419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化学需氧量（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COD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marL="0" lvl="0" indent="0" eaLnBrk="1" hangingPunct="1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化学需氧量是指在酸性条件下，用化学氧化剂将有机物氧化成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所消耗的氧量。以每升水消耗氧毫克数表示（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mg/L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COD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值越高，表示受有机污染物的污染越严重。目前常用的氧化剂是高锰酸钾和重铬酸钾，对应的指标用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COD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Mn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COD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表示。 </a:t>
            </a:r>
          </a:p>
        </p:txBody>
      </p:sp>
      <p:sp>
        <p:nvSpPr>
          <p:cNvPr id="70659" name="Text Box 2"/>
          <p:cNvSpPr txBox="1"/>
          <p:nvPr/>
        </p:nvSpPr>
        <p:spPr>
          <a:xfrm>
            <a:off x="785813" y="3286125"/>
            <a:ext cx="69342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化学需氧量（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COD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1800" dirty="0">
                <a:solidFill>
                  <a:srgbClr val="000099"/>
                </a:solidFill>
                <a:ea typeface="楷体_GB2312"/>
              </a:rPr>
              <a:t>分类标准（</a:t>
            </a:r>
            <a:r>
              <a:rPr lang="en-US" altLang="zh-CN" sz="1800" dirty="0">
                <a:solidFill>
                  <a:srgbClr val="000099"/>
                </a:solidFill>
                <a:ea typeface="楷体_GB2312"/>
              </a:rPr>
              <a:t>mg/L</a:t>
            </a:r>
            <a:r>
              <a:rPr lang="zh-CN" altLang="en-US" sz="1800" dirty="0">
                <a:solidFill>
                  <a:srgbClr val="000099"/>
                </a:solidFill>
                <a:ea typeface="楷体_GB2312"/>
              </a:rPr>
              <a:t>） </a:t>
            </a:r>
          </a:p>
        </p:txBody>
      </p:sp>
      <p:graphicFrame>
        <p:nvGraphicFramePr>
          <p:cNvPr id="68612" name="表格 68611"/>
          <p:cNvGraphicFramePr/>
          <p:nvPr/>
        </p:nvGraphicFramePr>
        <p:xfrm>
          <a:off x="785813" y="3714750"/>
          <a:ext cx="7500938" cy="1619250"/>
        </p:xfrm>
        <a:graphic>
          <a:graphicData uri="http://schemas.openxmlformats.org/drawingml/2006/table">
            <a:tbl>
              <a:tblPr/>
              <a:tblGrid>
                <a:gridCol w="1643063"/>
                <a:gridCol w="1214437"/>
                <a:gridCol w="1214438"/>
                <a:gridCol w="1071562"/>
                <a:gridCol w="1143000"/>
                <a:gridCol w="1214438"/>
              </a:tblGrid>
              <a:tr h="511175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类别</a:t>
                      </a:r>
                    </a:p>
                  </a:txBody>
                  <a:tcPr marL="0" marR="0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Ⅰ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Ⅱ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Ⅲ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Ⅳ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Ⅴ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8950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COD</a:t>
                      </a:r>
                      <a:r>
                        <a:rPr lang="en-US" altLang="zh-CN" sz="1800" b="0" baseline="-300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Mn</a:t>
                      </a:r>
                      <a:endParaRPr lang="zh-CN" altLang="en-US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≤</a:t>
                      </a: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2.0</a:t>
                      </a:r>
                    </a:p>
                  </a:txBody>
                  <a:tcPr marL="91439" marR="91439" marT="0" marB="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2.0-4.0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4.0-8.0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8.0-10.0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10.0-15.0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9125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COD</a:t>
                      </a:r>
                      <a:r>
                        <a:rPr lang="en-US" altLang="zh-CN" sz="1800" b="0" baseline="-300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Cr</a:t>
                      </a:r>
                      <a:endParaRPr lang="zh-CN" altLang="en-US" sz="1800" b="0" baseline="-300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≤</a:t>
                      </a: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15</a:t>
                      </a:r>
                    </a:p>
                  </a:txBody>
                  <a:tcPr marL="91439" marR="91439" marT="0" marB="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≤</a:t>
                      </a: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15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15-20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20-30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30-40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0690" name="Text Box 78"/>
          <p:cNvSpPr txBox="1"/>
          <p:nvPr/>
        </p:nvSpPr>
        <p:spPr>
          <a:xfrm>
            <a:off x="857250" y="5429250"/>
            <a:ext cx="5761038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ea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地表水环境质量标准</a:t>
            </a:r>
            <a:r>
              <a:rPr lang="en-US" altLang="zh-CN" sz="1800" dirty="0">
                <a:solidFill>
                  <a:srgbClr val="000099"/>
                </a:solidFill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000099"/>
                </a:solidFill>
                <a:ea typeface="黑体" panose="02010609060101010101" pitchFamily="49" charset="-122"/>
              </a:rPr>
              <a:t>GB 3838-2002</a:t>
            </a: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）</a:t>
            </a:r>
            <a:endParaRPr lang="en-US" altLang="zh-CN" sz="1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/>
          <p:nvPr/>
        </p:nvSpPr>
        <p:spPr>
          <a:xfrm>
            <a:off x="642938" y="500063"/>
            <a:ext cx="7864475" cy="2678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生化需氧量（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BOD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在有氧条件下，通过微生物活动降解有机物所需的氧量，称为生化需氧量，以每升水消耗氧毫克数表示（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mg/L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有机物的微生物降解过程与温度及时间有关。测定生化需氧量时，温度规定为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 Cº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天生物化学过程的需氧量分记为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BOD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BOD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</a:p>
        </p:txBody>
      </p:sp>
      <p:sp>
        <p:nvSpPr>
          <p:cNvPr id="71683" name="Text Box 2"/>
          <p:cNvSpPr txBox="1"/>
          <p:nvPr/>
        </p:nvSpPr>
        <p:spPr>
          <a:xfrm>
            <a:off x="785813" y="3357563"/>
            <a:ext cx="69342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五日生化需氧量（</a:t>
            </a:r>
            <a:r>
              <a:rPr lang="fr-FR" altLang="zh-CN" sz="1800" dirty="0">
                <a:solidFill>
                  <a:srgbClr val="000099"/>
                </a:solidFill>
                <a:ea typeface="黑体" panose="02010609060101010101" pitchFamily="49" charset="-122"/>
              </a:rPr>
              <a:t>BOD</a:t>
            </a:r>
            <a:r>
              <a:rPr lang="en-US" altLang="zh-CN" sz="18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fr-FR" altLang="zh-CN" sz="1800" dirty="0">
                <a:solidFill>
                  <a:srgbClr val="000099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1800" dirty="0">
                <a:solidFill>
                  <a:srgbClr val="000099"/>
                </a:solidFill>
                <a:ea typeface="楷体_GB2312"/>
              </a:rPr>
              <a:t>分类标准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1800" dirty="0">
                <a:solidFill>
                  <a:srgbClr val="000099"/>
                </a:solidFill>
                <a:ea typeface="楷体_GB2312"/>
              </a:rPr>
              <a:t>（</a:t>
            </a:r>
            <a:r>
              <a:rPr lang="en-US" altLang="zh-CN" sz="1800" dirty="0">
                <a:solidFill>
                  <a:srgbClr val="000099"/>
                </a:solidFill>
                <a:ea typeface="楷体_GB2312"/>
              </a:rPr>
              <a:t>mg/L</a:t>
            </a:r>
            <a:r>
              <a:rPr lang="zh-CN" altLang="en-US" sz="1800" dirty="0">
                <a:solidFill>
                  <a:srgbClr val="000099"/>
                </a:solidFill>
                <a:ea typeface="楷体_GB2312"/>
              </a:rPr>
              <a:t>） </a:t>
            </a:r>
          </a:p>
        </p:txBody>
      </p:sp>
      <p:graphicFrame>
        <p:nvGraphicFramePr>
          <p:cNvPr id="69636" name="表格 69635"/>
          <p:cNvGraphicFramePr/>
          <p:nvPr/>
        </p:nvGraphicFramePr>
        <p:xfrm>
          <a:off x="785813" y="3857625"/>
          <a:ext cx="7143750" cy="1285875"/>
        </p:xfrm>
        <a:graphic>
          <a:graphicData uri="http://schemas.openxmlformats.org/drawingml/2006/table">
            <a:tbl>
              <a:tblPr/>
              <a:tblGrid>
                <a:gridCol w="1500188"/>
                <a:gridCol w="1714500"/>
                <a:gridCol w="1285875"/>
                <a:gridCol w="1285875"/>
                <a:gridCol w="1357312"/>
              </a:tblGrid>
              <a:tr h="581025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类别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Ⅰ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,Ⅱ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Ⅲ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Ⅳ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Ⅴ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04850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fr-FR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BOD</a:t>
                      </a:r>
                      <a:r>
                        <a:rPr lang="en-US" altLang="zh-CN" sz="1800" b="0" baseline="-30000" dirty="0">
                          <a:solidFill>
                            <a:srgbClr val="000099"/>
                          </a:solidFill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&lt;3.0</a:t>
                      </a:r>
                    </a:p>
                  </a:txBody>
                  <a:tcPr marL="91439" marR="91439" marT="0" marB="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3.0-4.0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4.0-6.0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6.0-10.0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1704" name="Text Box 78"/>
          <p:cNvSpPr txBox="1"/>
          <p:nvPr/>
        </p:nvSpPr>
        <p:spPr>
          <a:xfrm>
            <a:off x="785813" y="5286375"/>
            <a:ext cx="576103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ea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地表水环境质量标准</a:t>
            </a:r>
            <a:r>
              <a:rPr lang="en-US" altLang="zh-CN" sz="1800" dirty="0">
                <a:solidFill>
                  <a:srgbClr val="000099"/>
                </a:solidFill>
                <a:ea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000099"/>
                </a:solidFill>
                <a:ea typeface="黑体" panose="02010609060101010101" pitchFamily="49" charset="-122"/>
              </a:rPr>
              <a:t>GB 3838-2002</a:t>
            </a: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）</a:t>
            </a:r>
            <a:endParaRPr lang="en-US" altLang="zh-CN" sz="1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3"/>
          <p:cNvSpPr txBox="1"/>
          <p:nvPr/>
        </p:nvSpPr>
        <p:spPr>
          <a:xfrm>
            <a:off x="527050" y="620713"/>
            <a:ext cx="7862888" cy="397031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富营养化污染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废水中所含氮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(N)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和磷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(P)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是植物和微生物的主要营养物质。当废水排入受纳水体，使水中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的浓度分别超过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0.02mg/L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时，就会引起受纳水体的富营养化。 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水体的富营养化，促进各种水生生物（主要是藻类）的活性，刺激它们的异常繁殖，并大量消耗水中的溶解氧，从而导致鱼类等窒息和死亡。其次，水中大量的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若经食物链进入人体，将危害人体健康，或有致癌作用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评价指标：总氮（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）、总磷（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）和氨氮（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NH</a:t>
            </a:r>
            <a:r>
              <a:rPr lang="en-US" altLang="zh-CN" sz="2400" baseline="-250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-N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6" descr="http://www.travel9999.com/uploadfile/2010060110032342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667250" cy="3500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3" name="Picture 8" descr="http://www.travel9999.com/uploadfile/20100601100426457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00563" y="0"/>
            <a:ext cx="4643437" cy="3500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4" name="Picture 10" descr="http://www.travel9999.com/uploadfile/2010060110051653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00563" y="3487738"/>
            <a:ext cx="4621212" cy="3370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5" name="Picture 14" descr="http://www.cippc.org/upload/2008_03/08033113584862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0162" y="3500438"/>
            <a:ext cx="4532312" cy="3357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6" name="矩形 10"/>
          <p:cNvSpPr/>
          <p:nvPr/>
        </p:nvSpPr>
        <p:spPr>
          <a:xfrm>
            <a:off x="-30162" y="6413500"/>
            <a:ext cx="183038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2007</a:t>
            </a:r>
            <a:r>
              <a:rPr lang="zh-CN" altLang="en-US" sz="20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0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月）</a:t>
            </a:r>
          </a:p>
        </p:txBody>
      </p:sp>
      <p:sp>
        <p:nvSpPr>
          <p:cNvPr id="76807" name="Text Box 3"/>
          <p:cNvSpPr txBox="1"/>
          <p:nvPr/>
        </p:nvSpPr>
        <p:spPr>
          <a:xfrm>
            <a:off x="2484438" y="6308725"/>
            <a:ext cx="5759450" cy="457200"/>
          </a:xfrm>
          <a:prstGeom prst="rect">
            <a:avLst/>
          </a:prstGeom>
          <a:solidFill>
            <a:srgbClr val="66FFCC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过营养化污染的水体（滇池，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月）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/>
          <p:cNvSpPr txBox="1"/>
          <p:nvPr/>
        </p:nvSpPr>
        <p:spPr>
          <a:xfrm>
            <a:off x="539750" y="549275"/>
            <a:ext cx="7848600" cy="228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ea typeface="黑体" panose="02010609060101010101" pitchFamily="49" charset="-122"/>
              </a:rPr>
              <a:t>赤潮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赤潮是一种由于局部海区的浮游生物突发性急剧繁殖，并聚集在一起而引发海面颜色出现异常和发臭的现象。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赤潮一般多发于海湾等近海地带。很少见于深海及江河的入海口。</a:t>
            </a:r>
          </a:p>
        </p:txBody>
      </p:sp>
      <p:pic>
        <p:nvPicPr>
          <p:cNvPr id="77827" name="Picture 2" descr="http://science.aweb.com.cn/awebupf/Image/science/9/94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7788"/>
            <a:ext cx="2843213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8" name="Picture 3" descr="F:\Teaching\环境图片资料\弗罗里达海岸的赤潮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463" y="3357563"/>
            <a:ext cx="2233612" cy="2668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9" name="Picture 5" descr="http://www.zujiw.com/upload/2010/03/1269333849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238" y="3914775"/>
            <a:ext cx="3924300" cy="2119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World Freshwater Resources Ma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6" y="35719"/>
            <a:ext cx="9096374" cy="6822281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39624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33327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71604" y="6429396"/>
            <a:ext cx="50006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1400" b="0" dirty="0" smtClean="0">
                <a:solidFill>
                  <a:schemeClr val="bg1"/>
                </a:solidFill>
              </a:rPr>
              <a:t>https://www.mapsofworld.com/world-freshwater-resources.htm</a:t>
            </a:r>
            <a:endParaRPr lang="zh-CN" altLang="en-US" sz="1400" b="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28184" y="571481"/>
            <a:ext cx="2899480" cy="338554"/>
          </a:xfrm>
          <a:prstGeom prst="rect">
            <a:avLst/>
          </a:prstGeom>
          <a:solidFill>
            <a:srgbClr val="CCFFFF">
              <a:alpha val="4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0099"/>
                </a:solidFill>
                <a:latin typeface="黑体" panose="02010609060101010101" pitchFamily="49" charset="-122"/>
              </a:rPr>
              <a:t>全球各国人均水资源分布情况</a:t>
            </a:r>
            <a:endParaRPr lang="zh-CN" altLang="en-US" sz="1600" dirty="0"/>
          </a:p>
        </p:txBody>
      </p:sp>
      <p:sp>
        <p:nvSpPr>
          <p:cNvPr id="8" name="Text Box 3"/>
          <p:cNvSpPr txBox="1"/>
          <p:nvPr/>
        </p:nvSpPr>
        <p:spPr>
          <a:xfrm>
            <a:off x="539552" y="260648"/>
            <a:ext cx="3888432" cy="1954381"/>
          </a:xfrm>
          <a:prstGeom prst="rect">
            <a:avLst/>
          </a:prstGeom>
          <a:solidFill>
            <a:srgbClr val="D5F7F4">
              <a:alpha val="50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水资源</a:t>
            </a:r>
            <a:endParaRPr lang="en-US" altLang="zh-CN" sz="2400" b="1" u="sng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ts val="400"/>
              </a:spcBef>
              <a:buClrTx/>
              <a:buSzTx/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可再生，但供应量有限。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ts val="400"/>
              </a:spcBef>
              <a:buClrTx/>
              <a:buSzTx/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不可替代。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ts val="400"/>
              </a:spcBef>
              <a:buClrTx/>
              <a:buSzTx/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分布不均。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774672"/>
              </p:ext>
            </p:extLst>
          </p:nvPr>
        </p:nvGraphicFramePr>
        <p:xfrm>
          <a:off x="3059832" y="5181600"/>
          <a:ext cx="403244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2016224"/>
              </a:tblGrid>
              <a:tr h="240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/>
                          </a:solidFill>
                          <a:latin typeface="+mn-lt"/>
                          <a:ea typeface="黑体" pitchFamily="49" charset="-122"/>
                        </a:rPr>
                        <a:t>国家或地区</a:t>
                      </a:r>
                      <a:endParaRPr lang="zh-CN" altLang="en-US" sz="1600" dirty="0">
                        <a:solidFill>
                          <a:schemeClr val="bg2"/>
                        </a:solidFill>
                        <a:latin typeface="+mn-lt"/>
                        <a:ea typeface="黑体" pitchFamily="49" charset="-122"/>
                      </a:endParaRPr>
                    </a:p>
                  </a:txBody>
                  <a:tcPr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/>
                          </a:solidFill>
                          <a:latin typeface="+mn-lt"/>
                          <a:ea typeface="黑体" pitchFamily="49" charset="-122"/>
                        </a:rPr>
                        <a:t>人均水资源量，</a:t>
                      </a:r>
                      <a:r>
                        <a:rPr lang="en-US" altLang="zh-CN" sz="1600" dirty="0" smtClean="0">
                          <a:solidFill>
                            <a:schemeClr val="bg2"/>
                          </a:solidFill>
                          <a:latin typeface="+mn-lt"/>
                          <a:ea typeface="黑体" pitchFamily="49" charset="-122"/>
                        </a:rPr>
                        <a:t>m</a:t>
                      </a:r>
                      <a:r>
                        <a:rPr lang="en-US" altLang="zh-CN" sz="1600" baseline="30000" dirty="0" smtClean="0">
                          <a:solidFill>
                            <a:schemeClr val="bg2"/>
                          </a:solidFill>
                          <a:latin typeface="+mn-lt"/>
                          <a:ea typeface="黑体" pitchFamily="49" charset="-122"/>
                        </a:rPr>
                        <a:t>3</a:t>
                      </a:r>
                      <a:endParaRPr lang="zh-CN" altLang="en-US" sz="1600" baseline="30000" dirty="0">
                        <a:solidFill>
                          <a:schemeClr val="bg2"/>
                        </a:solidFill>
                        <a:latin typeface="+mn-lt"/>
                        <a:ea typeface="黑体" pitchFamily="49" charset="-122"/>
                      </a:endParaRPr>
                    </a:p>
                  </a:txBody>
                  <a:tcPr/>
                </a:tc>
              </a:tr>
              <a:tr h="240039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  <a:ea typeface="黑体" pitchFamily="49" charset="-122"/>
                        </a:rPr>
                        <a:t>全世界</a:t>
                      </a:r>
                      <a:endParaRPr lang="zh-CN" altLang="en-US" sz="1600" dirty="0">
                        <a:latin typeface="+mn-lt"/>
                        <a:ea typeface="黑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lt"/>
                          <a:ea typeface="黑体" pitchFamily="49" charset="-122"/>
                        </a:rPr>
                        <a:t>8000~9000</a:t>
                      </a:r>
                      <a:endParaRPr lang="zh-CN" altLang="en-US" sz="1600" dirty="0">
                        <a:latin typeface="+mn-lt"/>
                        <a:ea typeface="黑体" pitchFamily="49" charset="-122"/>
                      </a:endParaRPr>
                    </a:p>
                  </a:txBody>
                  <a:tcPr/>
                </a:tc>
              </a:tr>
              <a:tr h="240039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  <a:ea typeface="黑体" pitchFamily="49" charset="-122"/>
                        </a:rPr>
                        <a:t>南美、俄罗斯、澳洲</a:t>
                      </a:r>
                      <a:endParaRPr lang="zh-CN" altLang="en-US" sz="1600" dirty="0">
                        <a:latin typeface="+mn-lt"/>
                        <a:ea typeface="黑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+mn-lt"/>
                          <a:ea typeface="黑体" pitchFamily="49" charset="-122"/>
                        </a:rPr>
                        <a:t>&gt;</a:t>
                      </a:r>
                      <a:r>
                        <a:rPr lang="en-US" altLang="zh-CN" sz="1600" baseline="0" dirty="0" smtClean="0">
                          <a:latin typeface="+mn-lt"/>
                          <a:ea typeface="黑体" pitchFamily="49" charset="-122"/>
                        </a:rPr>
                        <a:t> </a:t>
                      </a:r>
                      <a:r>
                        <a:rPr lang="en-US" altLang="zh-CN" sz="1600" dirty="0" smtClean="0">
                          <a:latin typeface="+mn-lt"/>
                          <a:ea typeface="黑体" pitchFamily="49" charset="-122"/>
                        </a:rPr>
                        <a:t>10000</a:t>
                      </a:r>
                      <a:endParaRPr lang="zh-CN" altLang="en-US" sz="1600" dirty="0">
                        <a:latin typeface="+mn-lt"/>
                        <a:ea typeface="黑体" pitchFamily="49" charset="-122"/>
                      </a:endParaRPr>
                    </a:p>
                  </a:txBody>
                  <a:tcPr/>
                </a:tc>
              </a:tr>
              <a:tr h="240039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  <a:ea typeface="黑体" pitchFamily="49" charset="-122"/>
                        </a:rPr>
                        <a:t>中国</a:t>
                      </a:r>
                      <a:endParaRPr lang="zh-CN" altLang="en-US" sz="1600" dirty="0">
                        <a:latin typeface="+mn-lt"/>
                        <a:ea typeface="黑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</a:t>
                      </a:r>
                      <a:endParaRPr lang="zh-CN" altLang="en-US" sz="1600" dirty="0">
                        <a:latin typeface="+mn-lt"/>
                        <a:ea typeface="黑体" pitchFamily="49" charset="-122"/>
                      </a:endParaRPr>
                    </a:p>
                  </a:txBody>
                  <a:tcPr/>
                </a:tc>
              </a:tr>
              <a:tr h="240039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  <a:ea typeface="黑体" pitchFamily="49" charset="-122"/>
                        </a:rPr>
                        <a:t>以色列</a:t>
                      </a:r>
                      <a:endParaRPr lang="zh-CN" altLang="en-US" sz="1600" dirty="0">
                        <a:latin typeface="+mn-lt"/>
                        <a:ea typeface="黑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+mn-lt"/>
                          <a:ea typeface="黑体" pitchFamily="49" charset="-122"/>
                        </a:rPr>
                        <a:t>137</a:t>
                      </a:r>
                      <a:endParaRPr lang="zh-CN" altLang="en-US" sz="1600" dirty="0">
                        <a:latin typeface="+mn-lt"/>
                        <a:ea typeface="黑体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3"/>
          <p:cNvSpPr txBox="1"/>
          <p:nvPr/>
        </p:nvSpPr>
        <p:spPr>
          <a:xfrm>
            <a:off x="395288" y="620713"/>
            <a:ext cx="8208962" cy="1189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赤潮的成因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有生物和化学方面的原因，还受海况、潮流和气象条件的影响。但一般来说，近岸水域有机物污染引起海水富营养化，是形成赤潮的主要原因。</a:t>
            </a:r>
          </a:p>
        </p:txBody>
      </p:sp>
      <p:pic>
        <p:nvPicPr>
          <p:cNvPr id="78851" name="Picture 5" descr="Team looking at red t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719388"/>
            <a:ext cx="4786313" cy="3589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2" name="Picture 2" descr="http://ic.ucsc.edu/~flegal/etox80e/SpecTopics/AlgalBlooms/alg_p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725" y="2230438"/>
            <a:ext cx="3635375" cy="4078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/>
          <p:nvPr/>
        </p:nvSpPr>
        <p:spPr>
          <a:xfrm>
            <a:off x="395288" y="609600"/>
            <a:ext cx="8137525" cy="1920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赤潮的危害 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赤潮导致海水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升高，粘稠度增大。水体中溶解氧被大量消耗，导致大量鱼、虾、贝类等还产物窒息死亡。许多藻类分泌毒素，直接毒死海域水生生物，并通过生物链，富集于鱼、贝体内，人类误食后，则可引起中毒，乃至死亡。 </a:t>
            </a:r>
          </a:p>
        </p:txBody>
      </p:sp>
      <p:pic>
        <p:nvPicPr>
          <p:cNvPr id="79875" name="Picture 7" descr="flabeerb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75" y="3284538"/>
            <a:ext cx="4725988" cy="3135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6" name="Picture 9" descr="Dead Fish in Red T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3" y="3644900"/>
            <a:ext cx="2520950" cy="2674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7" name="Picture 11" descr="phot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4149725"/>
            <a:ext cx="1895475" cy="1724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3"/>
          <p:cNvSpPr txBox="1"/>
          <p:nvPr/>
        </p:nvSpPr>
        <p:spPr>
          <a:xfrm>
            <a:off x="539750" y="765175"/>
            <a:ext cx="7772400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世纪中叶开始，赤潮频繁发生于亚洲、美洲和欧洲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多个沿海国家海域。而且越来越频繁。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899" name="TextBox 5"/>
          <p:cNvSpPr txBox="1"/>
          <p:nvPr/>
        </p:nvSpPr>
        <p:spPr>
          <a:xfrm>
            <a:off x="541338" y="5516563"/>
            <a:ext cx="47513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资料来自浙江大学网络课程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环境生物学</a:t>
            </a:r>
          </a:p>
        </p:txBody>
      </p:sp>
      <p:pic>
        <p:nvPicPr>
          <p:cNvPr id="80900" name="Picture 3" descr="C:\Users\wen\Desktop\3_2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2133600"/>
            <a:ext cx="4608513" cy="3349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3"/>
          <p:cNvSpPr txBox="1"/>
          <p:nvPr/>
        </p:nvSpPr>
        <p:spPr>
          <a:xfrm>
            <a:off x="642910" y="500042"/>
            <a:ext cx="7643866" cy="2031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我国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年代前很少发生赤潮。</a:t>
            </a:r>
          </a:p>
          <a:p>
            <a:pPr marL="0" lvl="0" indent="0" eaLnBrk="1" hangingPunct="1"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1933-1979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间，仅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发生赤潮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29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1980-1989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间，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次。</a:t>
            </a:r>
          </a:p>
          <a:p>
            <a:pPr marL="0" lvl="0" indent="0" algn="just" eaLnBrk="1" hangingPunct="1"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1991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-1999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236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次，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每年直接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经济损失超过亿元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23" name="Picture 6" descr="Red tide, Bohai Sea east of Beij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2786058"/>
            <a:ext cx="3167064" cy="316706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4" name="Picture 2" descr="http://hjswx.jpkc.cc/uploads/hjswx/a/11/3.2.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2786058"/>
            <a:ext cx="4592637" cy="3146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5" name="TextBox 4"/>
          <p:cNvSpPr txBox="1"/>
          <p:nvPr/>
        </p:nvSpPr>
        <p:spPr>
          <a:xfrm>
            <a:off x="4214810" y="6072206"/>
            <a:ext cx="4537075" cy="365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资料来自浙江大学网络课程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环境生物学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Box 6"/>
          <p:cNvSpPr txBox="1"/>
          <p:nvPr/>
        </p:nvSpPr>
        <p:spPr>
          <a:xfrm>
            <a:off x="5364163" y="5661025"/>
            <a:ext cx="3759200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99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资料来自</a:t>
            </a: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国家海洋局</a:t>
            </a:r>
            <a:r>
              <a:rPr lang="en-US" altLang="zh-CN" sz="1800" dirty="0">
                <a:solidFill>
                  <a:srgbClr val="000099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0099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中国海洋环境质量公报</a:t>
            </a:r>
            <a:r>
              <a:rPr lang="en-US" altLang="zh-CN" sz="1800" dirty="0">
                <a:solidFill>
                  <a:srgbClr val="000099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》</a:t>
            </a:r>
            <a:endParaRPr lang="zh-CN" altLang="en-US" sz="1800" dirty="0">
              <a:solidFill>
                <a:srgbClr val="000099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graphicFrame>
        <p:nvGraphicFramePr>
          <p:cNvPr id="56324" name="Group 4"/>
          <p:cNvGraphicFramePr>
            <a:graphicFrameLocks noGrp="1"/>
          </p:cNvGraphicFramePr>
          <p:nvPr/>
        </p:nvGraphicFramePr>
        <p:xfrm>
          <a:off x="5500694" y="2643182"/>
          <a:ext cx="3351241" cy="2940053"/>
        </p:xfrm>
        <a:graphic>
          <a:graphicData uri="http://schemas.openxmlformats.org/drawingml/2006/table">
            <a:tbl>
              <a:tblPr/>
              <a:tblGrid>
                <a:gridCol w="820497"/>
                <a:gridCol w="733783"/>
                <a:gridCol w="1796961"/>
              </a:tblGrid>
              <a:tr h="4425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年份</a:t>
                      </a: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次数</a:t>
                      </a: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发生面积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(km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&gt;10,000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2004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26,630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13,738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69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10,892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2014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56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2016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7,484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34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,406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615" marR="5861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2989" name="Rectangle 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82990" name="矩形 9"/>
          <p:cNvSpPr/>
          <p:nvPr/>
        </p:nvSpPr>
        <p:spPr>
          <a:xfrm>
            <a:off x="428596" y="714356"/>
            <a:ext cx="7993062" cy="135421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世纪初，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我国赤潮灾害严重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2010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年，发生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赤潮灾害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次。是前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倍多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2010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年后，赤潮灾害面积逐渐减少。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991" name="矩形 10"/>
          <p:cNvSpPr/>
          <p:nvPr/>
        </p:nvSpPr>
        <p:spPr>
          <a:xfrm>
            <a:off x="5470525" y="2143116"/>
            <a:ext cx="36734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2000-2018</a:t>
            </a:r>
            <a:r>
              <a:rPr lang="zh-CN" altLang="en-US" sz="20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中国海洋赤潮情况</a:t>
            </a:r>
          </a:p>
        </p:txBody>
      </p:sp>
      <p:pic>
        <p:nvPicPr>
          <p:cNvPr id="82992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82" y="2643182"/>
            <a:ext cx="5075238" cy="294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93" name="矩形 3"/>
          <p:cNvSpPr/>
          <p:nvPr/>
        </p:nvSpPr>
        <p:spPr>
          <a:xfrm>
            <a:off x="288925" y="5661025"/>
            <a:ext cx="50038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99"/>
                </a:solidFill>
                <a:ea typeface="黑体" panose="02010609060101010101" pitchFamily="49" charset="-122"/>
              </a:rPr>
              <a:t>1995-2014年中国海洋赤潮次数（郭皓等，2015）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/>
          <p:nvPr/>
        </p:nvSpPr>
        <p:spPr>
          <a:xfrm>
            <a:off x="531813" y="549275"/>
            <a:ext cx="8001000" cy="2955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无机</a:t>
            </a:r>
            <a:r>
              <a:rPr lang="zh-CN" altLang="en-US" sz="2400" b="1" u="sng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无毒污染物</a:t>
            </a:r>
            <a:r>
              <a:rPr lang="zh-CN" altLang="en-US" sz="24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碱、酸、盐污染物）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主要指排入水体中的酸、碱及一般的无机盐类。</a:t>
            </a:r>
          </a:p>
          <a:p>
            <a:pPr marL="0" lvl="0" indent="0" eaLnBrk="1" hangingPunct="1">
              <a:spcBef>
                <a:spcPts val="60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酸碱废水的水质标准中，以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值来反映其含量水平。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酸主要来源于矿山排水、工业废水及酸雨。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碱性废水主要来自碱法造纸、化学纤维制造、制碱、制革等工业的废水。  </a:t>
            </a:r>
          </a:p>
        </p:txBody>
      </p:sp>
      <p:sp>
        <p:nvSpPr>
          <p:cNvPr id="57347" name="Text Box 2"/>
          <p:cNvSpPr txBox="1"/>
          <p:nvPr/>
        </p:nvSpPr>
        <p:spPr>
          <a:xfrm>
            <a:off x="454025" y="3860800"/>
            <a:ext cx="8078788" cy="2301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酸性或碱性污水造成的水体污染必然伴随无机盐的污染；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水体的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值降低时，水的硬度会提高；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水体的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值发生变化，抑制了微生物的生长；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土壤酸化或盐碱化；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酸性废水对金属和混凝土材料造成腐蚀。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/>
          <p:cNvSpPr txBox="1"/>
          <p:nvPr/>
        </p:nvSpPr>
        <p:spPr>
          <a:xfrm>
            <a:off x="531813" y="609600"/>
            <a:ext cx="8001000" cy="3565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有毒污染物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废水中能对生物引起毒性反应的物质，称有毒污染物。工业上使用的有毒化学物已经超过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12000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种，而且每年以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种的速度递增。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有毒污染物是重要的水质指标，各类水质标准对主要的毒物都规定了限值。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废水中的毒物可分为三大类：无机有毒物质、有机有毒物质和放射性物质。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/>
          <p:nvPr/>
        </p:nvSpPr>
        <p:spPr>
          <a:xfrm>
            <a:off x="500034" y="500042"/>
            <a:ext cx="7848600" cy="50783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）无机有毒物质：</a:t>
            </a:r>
          </a:p>
          <a:p>
            <a:pPr marL="0" lvl="0" indent="0" eaLnBrk="1" hangingPunct="1"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包括金属和非金属两类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金属毒物主要为汞、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铬（六价）、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镉、铅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、铜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、锌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、等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</a:p>
          <a:p>
            <a:pPr marL="0" lvl="0" indent="0" eaLnBrk="1" hangingPunct="1"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非金属有毒物主要有砷、硒、氟、硫、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氰等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u="sng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汞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进入人体后被转化为甲基汞，有很好的溶脂性，易进入生物组织，并有很高的蓄积作用，在脑组织内积累，破坏神经功能，无法用药物治疗，严重时能造成死亡。</a:t>
            </a:r>
            <a:endParaRPr lang="en-US" altLang="zh-CN" sz="1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u="sng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镉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进入人体后，主要贮存在肝、肾组织中，不易排出。镉的慢性中毒主要使肾脏吸收功能不全，降低机体免疫能力以及导致骨质疏松、软化，并引起全身疼痛、腰关节受损、骨节变形，有时还会引起心血管病等。</a:t>
            </a:r>
            <a:endParaRPr lang="en-US" altLang="zh-CN" sz="1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u="sng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砷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中毒时引起中枢神经紊乱、腹痛、肝痛、肝大等消化系统障碍。并常伴有皮肤癌、肝癌、肾癌、肺癌等发病率增高现象。</a:t>
            </a:r>
            <a:r>
              <a:rPr lang="zh-CN" altLang="en-US" sz="18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u="sng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氰化物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的毒性表现为破坏血液，影响运送氧和氢的机能而导致死亡</a:t>
            </a:r>
            <a:r>
              <a:rPr lang="zh-CN" altLang="en-US" sz="18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/>
          <p:nvPr/>
        </p:nvSpPr>
        <p:spPr>
          <a:xfrm>
            <a:off x="612775" y="549275"/>
            <a:ext cx="7921625" cy="311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000099"/>
                </a:solidFill>
                <a:ea typeface="黑体" panose="02010609060101010101" pitchFamily="49" charset="-122"/>
              </a:rPr>
              <a:t>水俣事件</a:t>
            </a:r>
          </a:p>
          <a:p>
            <a:pPr marL="0" lvl="0" indent="0" eaLnBrk="1" hangingPunct="1">
              <a:spcBef>
                <a:spcPct val="0"/>
              </a:spcBef>
              <a:spcAft>
                <a:spcPct val="3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000099"/>
                </a:solidFill>
                <a:ea typeface="黑体" panose="02010609060101010101" pitchFamily="49" charset="-122"/>
              </a:rPr>
              <a:t>日本九州水俣镇。1950年代，化工生产的含汞废水废渣排入水体，形成甲基汞。甲基汞被鱼摄入，人吃中毒的鱼。</a:t>
            </a:r>
          </a:p>
          <a:p>
            <a:pPr marL="0" lvl="0" indent="0" eaLnBrk="1" hangingPunct="1">
              <a:spcBef>
                <a:spcPct val="0"/>
              </a:spcBef>
              <a:spcAft>
                <a:spcPct val="3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000099"/>
                </a:solidFill>
                <a:ea typeface="黑体" panose="02010609060101010101" pitchFamily="49" charset="-122"/>
              </a:rPr>
              <a:t>病症最初出现在猫身上，被称为</a:t>
            </a:r>
            <a:r>
              <a:rPr lang="zh-CN" altLang="en-US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200" dirty="0">
                <a:solidFill>
                  <a:srgbClr val="000099"/>
                </a:solidFill>
                <a:ea typeface="黑体" panose="02010609060101010101" pitchFamily="49" charset="-122"/>
              </a:rPr>
              <a:t>猫舞蹈症</a:t>
            </a:r>
            <a:r>
              <a:rPr lang="zh-CN" altLang="en-US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200" dirty="0">
                <a:solidFill>
                  <a:srgbClr val="000099"/>
                </a:solidFill>
                <a:ea typeface="黑体" panose="02010609060101010101" pitchFamily="49" charset="-122"/>
              </a:rPr>
              <a:t>。病猫步态不稳，抽搐、麻痹，甚至跳海死去，被称为</a:t>
            </a:r>
            <a:r>
              <a:rPr lang="zh-CN" altLang="en-US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200" dirty="0">
                <a:solidFill>
                  <a:srgbClr val="000099"/>
                </a:solidFill>
                <a:ea typeface="黑体" panose="02010609060101010101" pitchFamily="49" charset="-122"/>
              </a:rPr>
              <a:t>自杀猫</a:t>
            </a:r>
            <a:r>
              <a:rPr lang="zh-CN" altLang="en-US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200" dirty="0">
                <a:solidFill>
                  <a:srgbClr val="000099"/>
                </a:solidFill>
                <a:ea typeface="黑体" panose="02010609060101010101" pitchFamily="49" charset="-122"/>
              </a:rPr>
              <a:t>。</a:t>
            </a:r>
          </a:p>
          <a:p>
            <a:pPr marL="0" lvl="0" indent="0" eaLnBrk="1" hangingPunct="1">
              <a:spcBef>
                <a:spcPct val="0"/>
              </a:spcBef>
              <a:spcAft>
                <a:spcPct val="3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000099"/>
                </a:solidFill>
                <a:ea typeface="黑体" panose="02010609060101010101" pitchFamily="49" charset="-122"/>
              </a:rPr>
              <a:t>人口齿不清，步态不稳，面部痴呆，耳聋眼瞎，全身麻木，最后精神失常，直至死亡。患者一百八十多人，死亡五十多人。 渔民失业。</a:t>
            </a:r>
          </a:p>
        </p:txBody>
      </p:sp>
      <p:pic>
        <p:nvPicPr>
          <p:cNvPr id="87043" name="Picture 3"/>
          <p:cNvPicPr>
            <a:picLocks noChangeAspect="1"/>
          </p:cNvPicPr>
          <p:nvPr/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4140200" y="3717925"/>
            <a:ext cx="4206875" cy="2808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4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38" y="3717925"/>
            <a:ext cx="3275012" cy="2801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1" name="AutoShape 5"/>
          <p:cNvSpPr>
            <a:spLocks noChangeArrowheads="1"/>
          </p:cNvSpPr>
          <p:nvPr/>
        </p:nvSpPr>
        <p:spPr bwMode="auto">
          <a:xfrm>
            <a:off x="920750" y="5975350"/>
            <a:ext cx="215900" cy="215900"/>
          </a:xfrm>
          <a:prstGeom prst="star5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/>
          <p:nvPr/>
        </p:nvSpPr>
        <p:spPr>
          <a:xfrm>
            <a:off x="600075" y="609600"/>
            <a:ext cx="7901015" cy="531837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）有机有毒物质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种类多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，大多是人工合成的机物，难以被生物降解。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大多是较强的致癌、致突变、致畸物质，毒性很大。 </a:t>
            </a:r>
            <a:endParaRPr lang="en-US" altLang="zh-CN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120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主要有酚类化合物、有机农药（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DDT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、有机氯、有机汞等）、聚氯联苯（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PCB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）、多环芳烃等。</a:t>
            </a:r>
            <a:r>
              <a:rPr lang="zh-CN" altLang="en-US" sz="2400" dirty="0">
                <a:solidFill>
                  <a:srgbClr val="000099"/>
                </a:solidFill>
                <a:ea typeface="楷体_GB2312"/>
              </a:rPr>
              <a:t> 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ea typeface="黑体" panose="02010609060101010101" pitchFamily="49" charset="-122"/>
              </a:rPr>
              <a:t>有机氯农药，具有很强的稳定性，在自然环境中的半衰期为十几所到几十年；这类物质的水溶性低而脂溶性高，可以通过食物链在人体和动物体内富集，对动物和人体造成危害。 </a:t>
            </a:r>
            <a:endParaRPr lang="en-US" altLang="zh-CN" sz="2400" dirty="0" smtClean="0">
              <a:solidFill>
                <a:srgbClr val="0000CC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2400" dirty="0" smtClean="0">
              <a:solidFill>
                <a:srgbClr val="0000CC"/>
              </a:solidFill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ts val="600"/>
              </a:spcBef>
              <a:buClrTx/>
              <a:buSzTx/>
              <a:buNone/>
            </a:pP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《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地表水环境质量标准</a:t>
            </a: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》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GB 3838-2002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）的分类指标中，包括</a:t>
            </a: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12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种有毒污染物。</a:t>
            </a:r>
            <a:endParaRPr lang="zh-CN" altLang="en-US" sz="2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/>
          <p:nvPr/>
        </p:nvSpPr>
        <p:spPr>
          <a:xfrm>
            <a:off x="601980" y="544830"/>
            <a:ext cx="7712075" cy="32715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第二节  地下水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淡水的构成：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冰（极地和高山之）：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77%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，难于获取。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江河湖水：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˂ 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0.4%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，量小，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易开发，但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分布不均。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地下水：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22 %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，量大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，较易开发，且分布较普遍。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地下水 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--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赋存与地下岩土中的水。</a:t>
            </a:r>
            <a:endParaRPr lang="zh-CN" altLang="en-US" sz="2400" b="1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/>
          <p:nvPr/>
        </p:nvSpPr>
        <p:spPr>
          <a:xfrm>
            <a:off x="603250" y="622300"/>
            <a:ext cx="7929563" cy="47536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）放射性物质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人工的放射性同位素主要来自铀、镭等放射性金属的生产和使用过程，如核试验、核燃料再处理、原料冶炼厂等。其浓度一般较低。</a:t>
            </a:r>
          </a:p>
          <a:p>
            <a:pPr marL="0" lvl="0" indent="0" eaLnBrk="1" hangingPunct="1">
              <a:spcBef>
                <a:spcPct val="5000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主要引起慢性辐射和后期效应，如诱发癌症、促成贫血、白血球增生、对孕妇和婴儿产生损伤，引起遗传性损害等。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核爆炸 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- 1945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年以来，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2000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多次。</a:t>
            </a:r>
            <a:endParaRPr lang="en-US" altLang="zh-CN" sz="24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联合国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全面禁止核试验条约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1996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核事故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前苏联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Kyshtym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1957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），前苏联切尔诺贝利（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1986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），美国三里岛（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1979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），日本福岛（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2011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/>
          <p:nvPr/>
        </p:nvSpPr>
        <p:spPr>
          <a:xfrm>
            <a:off x="600075" y="476250"/>
            <a:ext cx="7686701" cy="276998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油类</a:t>
            </a:r>
            <a:r>
              <a:rPr lang="zh-CN" altLang="en-US" sz="2400" b="1" u="sng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污染物</a:t>
            </a:r>
            <a:endParaRPr lang="en-US" altLang="zh-CN" sz="2400" b="1" u="sng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主要是石油类，少部分动植物油，来自工业、农业及生活的生产、排放、运输和消费等各个环节。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）直接危害水生动植物；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）属于耗氧有机物；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）降低水质。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 Box 2"/>
          <p:cNvSpPr txBox="1"/>
          <p:nvPr/>
        </p:nvSpPr>
        <p:spPr>
          <a:xfrm>
            <a:off x="714400" y="4071942"/>
            <a:ext cx="6934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rgbClr val="000099"/>
                </a:solidFill>
                <a:ea typeface="楷体_GB2312"/>
              </a:rPr>
              <a:t>地表水质量分类</a:t>
            </a:r>
            <a:r>
              <a:rPr lang="zh-CN" altLang="en-US" sz="2000" dirty="0">
                <a:solidFill>
                  <a:srgbClr val="000099"/>
                </a:solidFill>
                <a:ea typeface="楷体_GB2312"/>
              </a:rPr>
              <a:t>标准（</a:t>
            </a:r>
            <a:r>
              <a:rPr lang="en-US" altLang="zh-CN" sz="2000" dirty="0">
                <a:solidFill>
                  <a:srgbClr val="000099"/>
                </a:solidFill>
                <a:ea typeface="楷体_GB2312"/>
              </a:rPr>
              <a:t>mg/L</a:t>
            </a:r>
            <a:r>
              <a:rPr lang="zh-CN" altLang="en-US" sz="2000" dirty="0">
                <a:solidFill>
                  <a:srgbClr val="000099"/>
                </a:solidFill>
                <a:ea typeface="楷体_GB2312"/>
              </a:rPr>
              <a:t>） 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785838" y="4500570"/>
          <a:ext cx="7500938" cy="916001"/>
        </p:xfrm>
        <a:graphic>
          <a:graphicData uri="http://schemas.openxmlformats.org/drawingml/2006/table">
            <a:tbl>
              <a:tblPr/>
              <a:tblGrid>
                <a:gridCol w="1785950"/>
                <a:gridCol w="1143008"/>
                <a:gridCol w="1142980"/>
                <a:gridCol w="1071562"/>
                <a:gridCol w="1143000"/>
                <a:gridCol w="1214438"/>
              </a:tblGrid>
              <a:tr h="468178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类别</a:t>
                      </a:r>
                    </a:p>
                  </a:txBody>
                  <a:tcPr marL="0" marR="0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Ⅰ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Ⅱ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Ⅲ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Ⅳ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Ⅴ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7823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dirty="0" smtClean="0">
                          <a:solidFill>
                            <a:srgbClr val="000099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石油类  </a:t>
                      </a:r>
                      <a:r>
                        <a:rPr lang="zh-CN" altLang="en-US" sz="1800" b="0" i="0" u="none" kern="1200" baseline="0" dirty="0" smtClean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≤</a:t>
                      </a:r>
                      <a:r>
                        <a:rPr lang="zh-CN" altLang="en-US" sz="1800" dirty="0" smtClean="0">
                          <a:solidFill>
                            <a:srgbClr val="000099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endParaRPr lang="zh-CN" altLang="en-US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0.5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1.0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 Box 78"/>
          <p:cNvSpPr txBox="1"/>
          <p:nvPr/>
        </p:nvSpPr>
        <p:spPr>
          <a:xfrm>
            <a:off x="714400" y="5500702"/>
            <a:ext cx="5761038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99"/>
                </a:solidFill>
                <a:ea typeface="黑体" panose="02010609060101010101" pitchFamily="49" charset="-122"/>
              </a:rPr>
              <a:t>《</a:t>
            </a:r>
            <a:r>
              <a:rPr lang="zh-CN" altLang="en-US" sz="2000" dirty="0">
                <a:solidFill>
                  <a:srgbClr val="000099"/>
                </a:solidFill>
                <a:ea typeface="黑体" panose="02010609060101010101" pitchFamily="49" charset="-122"/>
              </a:rPr>
              <a:t>地表水环境质量标准</a:t>
            </a:r>
            <a:r>
              <a:rPr lang="en-US" altLang="zh-CN" sz="2000" dirty="0">
                <a:solidFill>
                  <a:srgbClr val="000099"/>
                </a:solidFill>
                <a:ea typeface="黑体" panose="02010609060101010101" pitchFamily="49" charset="-122"/>
              </a:rPr>
              <a:t>》</a:t>
            </a:r>
            <a:r>
              <a:rPr lang="zh-CN" altLang="en-US" sz="2000" dirty="0">
                <a:solidFill>
                  <a:srgbClr val="000099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000099"/>
                </a:solidFill>
                <a:ea typeface="黑体" panose="02010609060101010101" pitchFamily="49" charset="-122"/>
              </a:rPr>
              <a:t>GB 3838-2002</a:t>
            </a:r>
            <a:r>
              <a:rPr lang="zh-CN" altLang="en-US" sz="2000" dirty="0">
                <a:solidFill>
                  <a:srgbClr val="000099"/>
                </a:solidFill>
                <a:ea typeface="黑体" panose="02010609060101010101" pitchFamily="49" charset="-122"/>
              </a:rPr>
              <a:t>）</a:t>
            </a:r>
            <a:endParaRPr lang="en-US" altLang="zh-CN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/>
          <p:nvPr/>
        </p:nvSpPr>
        <p:spPr>
          <a:xfrm>
            <a:off x="600075" y="476250"/>
            <a:ext cx="7861300" cy="22463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油类污染物</a:t>
            </a:r>
            <a:r>
              <a:rPr lang="en-US" altLang="zh-CN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海洋石油污染</a:t>
            </a:r>
            <a:endParaRPr lang="en-US" altLang="zh-CN" sz="2400" b="1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突发性：油轮事故，海上石油钻采事故，海底石油管道泄露事故。</a:t>
            </a: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持续性：远洋石油运输（主要原因），港口装卸，陆地各种油类污染物排放。</a:t>
            </a:r>
          </a:p>
        </p:txBody>
      </p:sp>
      <p:pic>
        <p:nvPicPr>
          <p:cNvPr id="91139" name="Picture 2" descr="全球海洋石油污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5650" y="2852738"/>
            <a:ext cx="7446963" cy="4005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0" name="Text Box 3"/>
          <p:cNvSpPr txBox="1"/>
          <p:nvPr/>
        </p:nvSpPr>
        <p:spPr>
          <a:xfrm>
            <a:off x="5724525" y="6092825"/>
            <a:ext cx="3384550" cy="45720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全球海洋石油污染状况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400" y="1439863"/>
            <a:ext cx="6173788" cy="448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7" name="Picture 1" descr="F:\Teaching\14资料\污染问题\巴哈马油轮泄漏\组图：巴哈马籍油轮“威望号”断裂沉没过程(1) 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738" y="1439863"/>
            <a:ext cx="2989262" cy="4484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8" name="矩形 3"/>
          <p:cNvSpPr/>
          <p:nvPr/>
        </p:nvSpPr>
        <p:spPr>
          <a:xfrm>
            <a:off x="309563" y="1550988"/>
            <a:ext cx="554513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CCFFFF"/>
                </a:solidFill>
                <a:latin typeface="宋体" panose="02010600030101010101" pitchFamily="2" charset="-122"/>
              </a:rPr>
              <a:t>2010</a:t>
            </a:r>
            <a:r>
              <a:rPr lang="zh-CN" altLang="en-US" sz="1800" dirty="0">
                <a:solidFill>
                  <a:srgbClr val="CCFFFF"/>
                </a:solidFill>
                <a:latin typeface="宋体" panose="02010600030101010101" pitchFamily="2" charset="-122"/>
              </a:rPr>
              <a:t>年墨西哥湾</a:t>
            </a:r>
            <a:r>
              <a:rPr lang="en-US" altLang="zh-CN" sz="1800" dirty="0">
                <a:solidFill>
                  <a:srgbClr val="CCFFFF"/>
                </a:solidFill>
                <a:latin typeface="宋体" panose="02010600030101010101" pitchFamily="2" charset="-122"/>
              </a:rPr>
              <a:t>Deepwater Horizon</a:t>
            </a:r>
            <a:r>
              <a:rPr lang="zh-CN" altLang="en-US" sz="1800" dirty="0">
                <a:solidFill>
                  <a:srgbClr val="CCFFFF"/>
                </a:solidFill>
                <a:latin typeface="宋体" panose="02010600030101010101" pitchFamily="2" charset="-122"/>
              </a:rPr>
              <a:t>油井事故</a:t>
            </a:r>
            <a:endParaRPr lang="zh-CN" altLang="en-US" sz="1800" b="1" dirty="0">
              <a:solidFill>
                <a:srgbClr val="CCFFFF"/>
              </a:solidFill>
              <a:ea typeface="黑体" panose="02010609060101010101" pitchFamily="49" charset="-122"/>
            </a:endParaRPr>
          </a:p>
        </p:txBody>
      </p:sp>
      <p:sp>
        <p:nvSpPr>
          <p:cNvPr id="93189" name="矩形 4"/>
          <p:cNvSpPr/>
          <p:nvPr/>
        </p:nvSpPr>
        <p:spPr>
          <a:xfrm>
            <a:off x="107950" y="5516563"/>
            <a:ext cx="1997075" cy="280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CCFFFF"/>
                </a:solidFill>
                <a:ea typeface="黑体" panose="02010609060101010101" pitchFamily="49" charset="-122"/>
              </a:rPr>
              <a:t>http://picture.youth.cn/qtdb/</a:t>
            </a:r>
            <a:endParaRPr lang="zh-CN" altLang="en-US" sz="1200" dirty="0">
              <a:solidFill>
                <a:srgbClr val="CCFFFF"/>
              </a:solidFill>
              <a:ea typeface="黑体" panose="02010609060101010101" pitchFamily="49" charset="-122"/>
            </a:endParaRPr>
          </a:p>
        </p:txBody>
      </p:sp>
      <p:sp>
        <p:nvSpPr>
          <p:cNvPr id="93190" name="矩形 5"/>
          <p:cNvSpPr/>
          <p:nvPr/>
        </p:nvSpPr>
        <p:spPr>
          <a:xfrm>
            <a:off x="6313488" y="5151438"/>
            <a:ext cx="2593975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CCFFFF"/>
                </a:solidFill>
                <a:latin typeface="宋体" panose="02010600030101010101" pitchFamily="2" charset="-122"/>
              </a:rPr>
              <a:t>2002年11月，“威望号”油轮在西班牙海域沉没</a:t>
            </a:r>
            <a:endParaRPr lang="zh-CN" altLang="en-US" b="1" dirty="0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  <p:sp>
        <p:nvSpPr>
          <p:cNvPr id="93191" name="矩形 6"/>
          <p:cNvSpPr/>
          <p:nvPr/>
        </p:nvSpPr>
        <p:spPr>
          <a:xfrm>
            <a:off x="2500298" y="500042"/>
            <a:ext cx="4140200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海上石油泄露事故</a:t>
            </a:r>
            <a:endParaRPr lang="zh-CN" altLang="en-US" sz="2800" b="1" dirty="0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27263" y="1992313"/>
            <a:ext cx="5124450" cy="2678112"/>
            <a:chOff x="2226520" y="1992667"/>
            <a:chExt cx="5125456" cy="2678261"/>
          </a:xfrm>
        </p:grpSpPr>
        <p:pic>
          <p:nvPicPr>
            <p:cNvPr id="93193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6520" y="1992667"/>
              <a:ext cx="5125456" cy="26782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3194" name="矩形 8"/>
            <p:cNvSpPr/>
            <p:nvPr/>
          </p:nvSpPr>
          <p:spPr>
            <a:xfrm>
              <a:off x="5796136" y="2132856"/>
              <a:ext cx="1513556" cy="2616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100" dirty="0">
                  <a:solidFill>
                    <a:srgbClr val="000066"/>
                  </a:solidFill>
                  <a:ea typeface="黑体" panose="02010609060101010101" pitchFamily="49" charset="-122"/>
                </a:rPr>
                <a:t>http://kanat.jsc.vsc.edu/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/>
          <p:nvPr/>
        </p:nvSpPr>
        <p:spPr>
          <a:xfrm>
            <a:off x="571472" y="785794"/>
            <a:ext cx="7929618" cy="23237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海洋石油污染的生态危害：</a:t>
            </a: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）直接危害海洋生物；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）影响海水与大气（氧气、二氧化碳）交换；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）破坏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滨海湿地生态及景观（旅游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）；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）生产危害：渔具、海滩晒盐、海水淡化等。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5235" name="Picture 3" descr="F:\Teaching\14资料\污染问题\巴哈马油轮泄漏\组图：泄油事故的直接受害者--海鸟(1) －海鸟满身油污不能再飞翔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963" y="3786190"/>
            <a:ext cx="3221037" cy="2357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6" name="Picture 4" descr="F:\Teaching\14资料\污染问题\巴哈马油轮泄漏\组图：西班牙西北部海岸被污染的海滩(2) 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00" y="3786190"/>
            <a:ext cx="2819400" cy="235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7" name="图片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786190"/>
            <a:ext cx="3094038" cy="2357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/>
          <p:nvPr/>
        </p:nvSpPr>
        <p:spPr>
          <a:xfrm>
            <a:off x="547688" y="428604"/>
            <a:ext cx="7696200" cy="401648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生物污染物质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污染物：废水污水中的致病性微生物（致病细菌、病虫卵和病毒）。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污染源：主要来自生活污水、医院污水，以及肉类屠宰加工、制革等工业废水。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危害：含有生物污染物质的水，会引起疾病的传播。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如生活污水中可能含有能引起肝炎、伤寒、霍乱、痢疾、脑炎的病毒和细菌以及蛔虫卵和钩虫卵等。 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评价指标：大肠杆菌数等。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1472" y="4643446"/>
            <a:ext cx="6934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rgbClr val="000099"/>
                </a:solidFill>
                <a:ea typeface="楷体_GB2312"/>
              </a:rPr>
              <a:t>地表水质量分类</a:t>
            </a:r>
            <a:r>
              <a:rPr lang="zh-CN" altLang="en-US" sz="2000" dirty="0">
                <a:solidFill>
                  <a:srgbClr val="000099"/>
                </a:solidFill>
                <a:ea typeface="楷体_GB2312"/>
              </a:rPr>
              <a:t>标准（</a:t>
            </a:r>
            <a:r>
              <a:rPr lang="en-US" altLang="zh-CN" sz="2000" dirty="0">
                <a:solidFill>
                  <a:srgbClr val="000099"/>
                </a:solidFill>
                <a:ea typeface="楷体_GB2312"/>
              </a:rPr>
              <a:t>mg/L</a:t>
            </a:r>
            <a:r>
              <a:rPr lang="zh-CN" altLang="en-US" sz="2000" dirty="0">
                <a:solidFill>
                  <a:srgbClr val="000099"/>
                </a:solidFill>
                <a:ea typeface="楷体_GB2312"/>
              </a:rPr>
              <a:t>） 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642910" y="5072074"/>
          <a:ext cx="7500938" cy="916001"/>
        </p:xfrm>
        <a:graphic>
          <a:graphicData uri="http://schemas.openxmlformats.org/drawingml/2006/table">
            <a:tbl>
              <a:tblPr/>
              <a:tblGrid>
                <a:gridCol w="1785950"/>
                <a:gridCol w="1143008"/>
                <a:gridCol w="1142980"/>
                <a:gridCol w="1071562"/>
                <a:gridCol w="1143000"/>
                <a:gridCol w="1214438"/>
              </a:tblGrid>
              <a:tr h="468178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类别</a:t>
                      </a:r>
                    </a:p>
                  </a:txBody>
                  <a:tcPr marL="0" marR="0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Ⅰ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Ⅱ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Ⅲ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Ⅳ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Ⅴ</a:t>
                      </a:r>
                      <a:r>
                        <a:rPr lang="zh-CN" altLang="en-US" sz="1800" b="0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</a:t>
                      </a: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7823"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1800" dirty="0" smtClean="0">
                          <a:solidFill>
                            <a:srgbClr val="000099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大肠杆菌群 </a:t>
                      </a:r>
                      <a:r>
                        <a:rPr lang="zh-CN" altLang="en-US" sz="1800" b="0" i="0" u="none" kern="1200" baseline="0" dirty="0" smtClean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≤</a:t>
                      </a:r>
                      <a:r>
                        <a:rPr lang="zh-CN" altLang="en-US" sz="1800" dirty="0" smtClean="0">
                          <a:solidFill>
                            <a:srgbClr val="000099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endParaRPr lang="zh-CN" altLang="en-US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0" marR="0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2000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10000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20000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marL="457200" lvl="1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marL="914400" lvl="2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marL="1371600" lvl="3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marL="1828800" lvl="4" indent="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3200" b="1" i="0" u="none" kern="1200" baseline="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b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楷体_GB2312"/>
                        </a:rPr>
                        <a:t>40000</a:t>
                      </a:r>
                      <a:endParaRPr lang="en-US" altLang="zh-CN" sz="1800" b="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楷体_GB2312"/>
                      </a:endParaRPr>
                    </a:p>
                  </a:txBody>
                  <a:tcPr marL="91439" marR="91439" marT="0" marB="0" anchor="ctr" anchorCtr="1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78"/>
          <p:cNvSpPr txBox="1"/>
          <p:nvPr/>
        </p:nvSpPr>
        <p:spPr>
          <a:xfrm>
            <a:off x="571472" y="6072206"/>
            <a:ext cx="5761038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99"/>
                </a:solidFill>
                <a:ea typeface="黑体" panose="02010609060101010101" pitchFamily="49" charset="-122"/>
              </a:rPr>
              <a:t>《</a:t>
            </a:r>
            <a:r>
              <a:rPr lang="zh-CN" altLang="en-US" sz="2000" dirty="0">
                <a:solidFill>
                  <a:srgbClr val="000099"/>
                </a:solidFill>
                <a:ea typeface="黑体" panose="02010609060101010101" pitchFamily="49" charset="-122"/>
              </a:rPr>
              <a:t>地表水环境质量标准</a:t>
            </a:r>
            <a:r>
              <a:rPr lang="en-US" altLang="zh-CN" sz="2000" dirty="0">
                <a:solidFill>
                  <a:srgbClr val="000099"/>
                </a:solidFill>
                <a:ea typeface="黑体" panose="02010609060101010101" pitchFamily="49" charset="-122"/>
              </a:rPr>
              <a:t>》</a:t>
            </a:r>
            <a:r>
              <a:rPr lang="zh-CN" altLang="en-US" sz="2000" dirty="0">
                <a:solidFill>
                  <a:srgbClr val="000099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000099"/>
                </a:solidFill>
                <a:ea typeface="黑体" panose="02010609060101010101" pitchFamily="49" charset="-122"/>
              </a:rPr>
              <a:t>GB 3838-2002</a:t>
            </a:r>
            <a:r>
              <a:rPr lang="zh-CN" altLang="en-US" sz="2000" dirty="0">
                <a:solidFill>
                  <a:srgbClr val="000099"/>
                </a:solidFill>
                <a:ea typeface="黑体" panose="02010609060101010101" pitchFamily="49" charset="-122"/>
              </a:rPr>
              <a:t>）</a:t>
            </a:r>
            <a:endParaRPr lang="en-US" altLang="zh-CN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C:\Users\wen\Desktop\3315112_120559089020_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835150"/>
            <a:ext cx="9144000" cy="5022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355" name="Text Box 2"/>
          <p:cNvSpPr txBox="1"/>
          <p:nvPr/>
        </p:nvSpPr>
        <p:spPr>
          <a:xfrm>
            <a:off x="468313" y="404813"/>
            <a:ext cx="8002587" cy="495520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热污染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废水温度过高而引起的危害，称为热污染。</a:t>
            </a: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热电厂等的冷却水是热污染的主要来源。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水温升高使水中的溶解氧减少，水温的升高会导致生物耗氧速度的加快，促使水体中的落解氧进一步耗尽，使水质快速恶化，造成鱼类和其他水生生物死亡。</a:t>
            </a:r>
          </a:p>
          <a:p>
            <a:pPr marL="0" lvl="0" indent="0" eaLnBrk="1" hangingPunct="1"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②加快藻类繁殖，从而加快水体的富营养化进程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ts val="600"/>
              </a:spcBef>
              <a:buClrTx/>
              <a:buSzTx/>
              <a:buNone/>
            </a:pP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《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地表水环境质量标准</a:t>
            </a: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》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GB 3838-2002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）中规定，人为造成水温变化应限制在：</a:t>
            </a:r>
            <a:endParaRPr lang="en-US" altLang="zh-CN" sz="2400" dirty="0" smtClean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ts val="600"/>
              </a:spcBef>
              <a:buClrTx/>
              <a:buSzTx/>
              <a:buNone/>
            </a:pP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    周平均最大温升 ≤ </a:t>
            </a: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1 </a:t>
            </a:r>
            <a:r>
              <a:rPr lang="en-US" altLang="zh-CN" sz="2400" dirty="0" smtClean="0">
                <a:solidFill>
                  <a:srgbClr val="000099"/>
                </a:solidFill>
                <a:latin typeface="Cambria Math"/>
                <a:ea typeface="Cambria Math"/>
              </a:rPr>
              <a:t>℃</a:t>
            </a:r>
            <a:endParaRPr lang="en-US" altLang="zh-CN" sz="2400" dirty="0" smtClean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ts val="600"/>
              </a:spcBef>
              <a:buClrTx/>
              <a:buSzTx/>
              <a:buNone/>
            </a:pP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    周平均最大温降 ≤ </a:t>
            </a:r>
            <a:r>
              <a:rPr lang="en-US" altLang="zh-CN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2400" dirty="0" smtClean="0">
                <a:solidFill>
                  <a:srgbClr val="000099"/>
                </a:solidFill>
                <a:latin typeface="Cambria Math"/>
                <a:ea typeface="Cambria Math"/>
              </a:rPr>
              <a:t> ℃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4"/>
          <p:cNvSpPr txBox="1"/>
          <p:nvPr/>
        </p:nvSpPr>
        <p:spPr>
          <a:xfrm>
            <a:off x="468313" y="549275"/>
            <a:ext cx="8001000" cy="175432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ea typeface="黑体" panose="02010609060101010101" pitchFamily="49" charset="-122"/>
              </a:rPr>
              <a:t>感官性状污染物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废水中能引起异色、浑浊、泡沫、恶臭等现象的物质，虽然没有严重的危害，但也引起人们感官上</a:t>
            </a:r>
            <a:r>
              <a:rPr lang="zh-CN" altLang="en-US" sz="2400" dirty="0" smtClean="0">
                <a:solidFill>
                  <a:srgbClr val="000099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的不快</a:t>
            </a: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，被称为感官司性污染物。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pic>
        <p:nvPicPr>
          <p:cNvPr id="99331" name="图片 4" descr="点此在新窗口浏览图片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8313" y="3644900"/>
            <a:ext cx="4319587" cy="266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2" name="Picture 2" descr="http://www.shyacz.com/eis/personal/website/shenjian/inc/2006122111619%C5%DD%C4%AD%CE%A7%C0%A7%D6%D0%B5%C4%B4%AC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413" y="3644900"/>
            <a:ext cx="3995737" cy="2663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矩形 4"/>
          <p:cNvSpPr/>
          <p:nvPr/>
        </p:nvSpPr>
        <p:spPr>
          <a:xfrm>
            <a:off x="785786" y="4786322"/>
            <a:ext cx="7632700" cy="13849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，全国地表水总体轻度污染，其中黄河、淮河、辽河、松花江流域水质为轻度污染，海河流域中度污染。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主要污染指标为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化学需氧量和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五日生化需氧量。</a:t>
            </a:r>
          </a:p>
        </p:txBody>
      </p:sp>
      <p:pic>
        <p:nvPicPr>
          <p:cNvPr id="72707" name="Picture 8" descr="http://bcs.wenku.bdimg.com/docconvert3474-nj/%2Fwk%2F0b6a47551f53c71fe5978d3d813fc5f1%2F0.png?sign=MBOT:y1jXjmMD4FchJHFHIGN4z:cs0yJNMzME4ZSr3ToAgSad8F298%3D&amp;time=1447145670&amp;range=413-31747&amp;response-cache-control=max-age=3888000&amp;response-expires=Fri%2C%2025%20Dec%202015%2015%3A54%3A30%20%2B080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94" r="15079"/>
          <a:stretch>
            <a:fillRect/>
          </a:stretch>
        </p:blipFill>
        <p:spPr>
          <a:xfrm>
            <a:off x="714348" y="1349827"/>
            <a:ext cx="6858021" cy="322218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8" name="矩形 3"/>
          <p:cNvSpPr/>
          <p:nvPr/>
        </p:nvSpPr>
        <p:spPr>
          <a:xfrm>
            <a:off x="785786" y="571480"/>
            <a:ext cx="326243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 smtClean="0">
                <a:solidFill>
                  <a:srgbClr val="000099"/>
                </a:solidFill>
                <a:ea typeface="黑体" panose="02010609060101010101" pitchFamily="49" charset="-122"/>
              </a:rPr>
              <a:t>中国十</a:t>
            </a:r>
            <a:r>
              <a:rPr lang="zh-CN" altLang="en-US" sz="2400" b="1" u="sng" dirty="0">
                <a:solidFill>
                  <a:srgbClr val="000099"/>
                </a:solidFill>
                <a:ea typeface="黑体" panose="02010609060101010101" pitchFamily="49" charset="-122"/>
              </a:rPr>
              <a:t>大流域水质状况</a:t>
            </a:r>
            <a:endParaRPr lang="zh-CN" altLang="en-US" sz="2400" b="1" u="sng" dirty="0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  <p:sp>
        <p:nvSpPr>
          <p:cNvPr id="72709" name="矩形 4"/>
          <p:cNvSpPr/>
          <p:nvPr/>
        </p:nvSpPr>
        <p:spPr>
          <a:xfrm>
            <a:off x="2714612" y="3914124"/>
            <a:ext cx="2928938" cy="30797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</a:t>
            </a: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400" dirty="0">
                <a:solidFill>
                  <a:srgbClr val="000099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000099"/>
                </a:solidFill>
                <a:ea typeface="黑体" panose="02010609060101010101" pitchFamily="49" charset="-122"/>
              </a:rPr>
              <a:t>2013</a:t>
            </a:r>
            <a:r>
              <a:rPr lang="zh-CN" altLang="en-US" sz="1400" dirty="0">
                <a:solidFill>
                  <a:srgbClr val="000099"/>
                </a:solidFill>
                <a:ea typeface="黑体" panose="02010609060101010101" pitchFamily="49" charset="-122"/>
              </a:rPr>
              <a:t>年中国环境状况公</a:t>
            </a: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</a:t>
            </a: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1400" b="1" dirty="0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http://imgs.h2o-china.com/news/2019/05/155918327313361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10" y="1157779"/>
            <a:ext cx="7643834" cy="3842857"/>
          </a:xfrm>
          <a:prstGeom prst="rect">
            <a:avLst/>
          </a:prstGeom>
          <a:noFill/>
        </p:spPr>
      </p:pic>
      <p:sp>
        <p:nvSpPr>
          <p:cNvPr id="4" name="矩形 4"/>
          <p:cNvSpPr/>
          <p:nvPr/>
        </p:nvSpPr>
        <p:spPr>
          <a:xfrm>
            <a:off x="571472" y="5080685"/>
            <a:ext cx="8286808" cy="12772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年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，全国地表水总体轻度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污染。其中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黄河、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淮河、松花江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流域水质为轻度污染，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海河、辽河流域为中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度污染。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主要污染指标为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化学需氧量、五日生化需氧量、总磷和氨氮。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4"/>
          <p:cNvSpPr/>
          <p:nvPr/>
        </p:nvSpPr>
        <p:spPr>
          <a:xfrm>
            <a:off x="2857488" y="4301051"/>
            <a:ext cx="3286148" cy="30777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</a:t>
            </a: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400" dirty="0">
                <a:solidFill>
                  <a:srgbClr val="000099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2018</a:t>
            </a:r>
            <a:r>
              <a:rPr lang="zh-CN" altLang="en-US" sz="1400" dirty="0" smtClean="0">
                <a:solidFill>
                  <a:srgbClr val="000099"/>
                </a:solidFill>
                <a:ea typeface="黑体" panose="02010609060101010101" pitchFamily="49" charset="-122"/>
              </a:rPr>
              <a:t>年中国生态环境</a:t>
            </a:r>
            <a:r>
              <a:rPr lang="zh-CN" altLang="en-US" sz="1400" dirty="0">
                <a:solidFill>
                  <a:srgbClr val="000099"/>
                </a:solidFill>
                <a:ea typeface="黑体" panose="02010609060101010101" pitchFamily="49" charset="-122"/>
              </a:rPr>
              <a:t>状况公</a:t>
            </a: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</a:t>
            </a: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1400" b="1" dirty="0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3"/>
          <p:cNvSpPr/>
          <p:nvPr/>
        </p:nvSpPr>
        <p:spPr>
          <a:xfrm>
            <a:off x="785786" y="571480"/>
            <a:ext cx="326243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u="sng" dirty="0" smtClean="0">
                <a:solidFill>
                  <a:srgbClr val="000099"/>
                </a:solidFill>
                <a:ea typeface="黑体" panose="02010609060101010101" pitchFamily="49" charset="-122"/>
              </a:rPr>
              <a:t>中国十</a:t>
            </a:r>
            <a:r>
              <a:rPr lang="zh-CN" altLang="en-US" sz="2400" b="1" u="sng" dirty="0">
                <a:solidFill>
                  <a:srgbClr val="000099"/>
                </a:solidFill>
                <a:ea typeface="黑体" panose="02010609060101010101" pitchFamily="49" charset="-122"/>
              </a:rPr>
              <a:t>大流域水质状况</a:t>
            </a:r>
            <a:endParaRPr lang="zh-CN" altLang="en-US" sz="2400" b="1" u="sng" dirty="0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/>
          <p:cNvSpPr txBox="1"/>
          <p:nvPr/>
        </p:nvSpPr>
        <p:spPr>
          <a:xfrm>
            <a:off x="530225" y="620713"/>
            <a:ext cx="7931150" cy="28613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岩土中的空隙和水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地下岩石和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沉积物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中，普遍存在空隙：大小不一、多少不等、形状各异。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空隙的大小、多少、形状、联通程度及分布状况等性质统称为岩土的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空隙性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岩土的空隙性、水在其中的赋存和运动性质：与成因相关。 </a:t>
            </a:r>
          </a:p>
        </p:txBody>
      </p:sp>
      <p:sp>
        <p:nvSpPr>
          <p:cNvPr id="10243" name="Text Box 2"/>
          <p:cNvSpPr txBox="1"/>
          <p:nvPr/>
        </p:nvSpPr>
        <p:spPr>
          <a:xfrm>
            <a:off x="530225" y="3902075"/>
            <a:ext cx="6192838" cy="19735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种成因的空隙：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松散沉积物中的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孔隙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</a:p>
          <a:p>
            <a:pPr marL="0" lvl="0" indent="0" eaLnBrk="1" hangingPunct="1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坚硬岩石中的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裂隙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</a:p>
          <a:p>
            <a:pPr marL="0" lvl="0" indent="0" eaLnBrk="1" hangingPunct="1">
              <a:spcBef>
                <a:spcPct val="3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和可溶性岩石中的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溶隙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（和溶洞）。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scenery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8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79" name="TextBox 1"/>
          <p:cNvSpPr txBox="1"/>
          <p:nvPr/>
        </p:nvSpPr>
        <p:spPr>
          <a:xfrm>
            <a:off x="3059113" y="1557338"/>
            <a:ext cx="2738437" cy="522287"/>
          </a:xfrm>
          <a:prstGeom prst="rect">
            <a:avLst/>
          </a:prstGeom>
          <a:solidFill>
            <a:srgbClr val="99CC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 N 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5" descr="野溪-冲积物3_resi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62" y="0"/>
            <a:ext cx="91376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Text Box 2"/>
          <p:cNvSpPr txBox="1"/>
          <p:nvPr/>
        </p:nvSpPr>
        <p:spPr>
          <a:xfrm>
            <a:off x="468313" y="476250"/>
            <a:ext cx="8001000" cy="3900488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spcAft>
                <a:spcPct val="40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  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孔隙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：松散沉积物是由大小不等的颗粒组成的，颗粒之间普遍存在着孔隙。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表达岩土中孔隙空间相对多少的定量指标称孔隙率，其含义如下式：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n=Vn/V×100%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岩土孔隙率的大小，主要与颗粒的形状、排列情况及颗粒的分选性和压密、胶结情况有关。</a:t>
            </a: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松散沉积物的孔隙率一般很大，可达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b="1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Group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27380" y="1148715"/>
          <a:ext cx="4817745" cy="2044065"/>
        </p:xfrm>
        <a:graphic>
          <a:graphicData uri="http://schemas.openxmlformats.org/drawingml/2006/table">
            <a:tbl>
              <a:tblPr/>
              <a:tblGrid>
                <a:gridCol w="2367280"/>
                <a:gridCol w="2450465"/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沉积物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孔隙率（％）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分选好的砂或砾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25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～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砂砾混合物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～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044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粉砂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35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～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/>
                          <a:ea typeface="黑体" panose="02010609060101010101" pitchFamily="49" charset="-122"/>
                        </a:rPr>
                        <a:t>粘土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35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～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838" name="Text Box 25"/>
          <p:cNvSpPr txBox="1"/>
          <p:nvPr/>
        </p:nvSpPr>
        <p:spPr>
          <a:xfrm>
            <a:off x="627380" y="476250"/>
            <a:ext cx="53765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沉积物的孔隙率范围</a:t>
            </a:r>
          </a:p>
        </p:txBody>
      </p:sp>
      <p:sp>
        <p:nvSpPr>
          <p:cNvPr id="34839" name="Text Box 26"/>
          <p:cNvSpPr txBox="1"/>
          <p:nvPr/>
        </p:nvSpPr>
        <p:spPr>
          <a:xfrm>
            <a:off x="5527040" y="1567815"/>
            <a:ext cx="2620010" cy="1553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砾     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&gt;2 mm,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砂     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2-0.05 mm ,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粉砂 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0.05-0.005 mm,</a:t>
            </a:r>
          </a:p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粘土 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&lt;0.005 mm</a:t>
            </a:r>
          </a:p>
        </p:txBody>
      </p:sp>
      <p:pic>
        <p:nvPicPr>
          <p:cNvPr id="98306" name="Picture 5" descr="冲积物(109国道33kg处)5"/>
          <p:cNvPicPr>
            <a:picLocks noChangeAspect="1"/>
          </p:cNvPicPr>
          <p:nvPr/>
        </p:nvPicPr>
        <p:blipFill>
          <a:blip r:embed="rId4" cstate="email">
            <a:lum bright="-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0" y="4069080"/>
            <a:ext cx="3199765" cy="279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23895" y="4062095"/>
            <a:ext cx="2961005" cy="28009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51680" y="6587490"/>
            <a:ext cx="16643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b="0">
                <a:solidFill>
                  <a:schemeClr val="bg1"/>
                </a:solidFill>
                <a:cs typeface="Times New Roman" panose="02020603050405020304" pitchFamily="18" charset="0"/>
              </a:rPr>
              <a:t>https://b2b.hc360.com/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5220" y="4061460"/>
            <a:ext cx="2943860" cy="28117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3330" y="4168775"/>
            <a:ext cx="868680" cy="368300"/>
          </a:xfrm>
          <a:prstGeom prst="rect">
            <a:avLst/>
          </a:prstGeom>
          <a:solidFill>
            <a:srgbClr val="CCFFFF">
              <a:alpha val="50000"/>
            </a:srgbClr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1800" b="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砂砾石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97705" y="4168775"/>
            <a:ext cx="412750" cy="368300"/>
          </a:xfrm>
          <a:prstGeom prst="rect">
            <a:avLst/>
          </a:prstGeom>
          <a:solidFill>
            <a:srgbClr val="CCFFFF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1800" b="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10755" y="4168775"/>
            <a:ext cx="692785" cy="368300"/>
          </a:xfrm>
          <a:prstGeom prst="rect">
            <a:avLst/>
          </a:prstGeom>
          <a:solidFill>
            <a:srgbClr val="CCFFFF">
              <a:alpha val="50000"/>
            </a:srgb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800" b="0" dirty="0">
                <a:solidFill>
                  <a:srgbClr val="000099"/>
                </a:solidFill>
                <a:cs typeface="Times New Roman" panose="02020603050405020304" pitchFamily="18" charset="0"/>
                <a:sym typeface="+mn-ea"/>
              </a:rPr>
              <a:t>粘土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16ea6fe-684e-4e83-a291-056b9a9678e3}"/>
</p:tagLst>
</file>

<file path=ppt/theme/theme1.xml><?xml version="1.0" encoding="utf-8"?>
<a:theme xmlns:a="http://schemas.openxmlformats.org/drawingml/2006/main" name="Sakura">
  <a:themeElements>
    <a:clrScheme name="Sakura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Sakura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Sakura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kura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kur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kura_2">
  <a:themeElements>
    <a:clrScheme name="Sakura_2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Sakura_2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Sakura_2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kura_2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kura_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akura">
  <a:themeElements>
    <a:clrScheme name="Sakura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Sakura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Sakura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kura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kur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Designs\Sakura.pot</Template>
  <TotalTime>301</TotalTime>
  <Words>4932</Words>
  <Application>Microsoft Office PowerPoint</Application>
  <PresentationFormat>全屏显示(4:3)</PresentationFormat>
  <Paragraphs>570</Paragraphs>
  <Slides>70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70</vt:i4>
      </vt:variant>
    </vt:vector>
  </HeadingPairs>
  <TitlesOfParts>
    <vt:vector size="82" baseType="lpstr">
      <vt:lpstr>黑体</vt:lpstr>
      <vt:lpstr>楷体_GB2312</vt:lpstr>
      <vt:lpstr>宋体</vt:lpstr>
      <vt:lpstr>Arial</vt:lpstr>
      <vt:lpstr>Calibri</vt:lpstr>
      <vt:lpstr>Cambria Math</vt:lpstr>
      <vt:lpstr>Symbol</vt:lpstr>
      <vt:lpstr>Times New Roman</vt:lpstr>
      <vt:lpstr>Wingdings</vt:lpstr>
      <vt:lpstr>Sakura</vt:lpstr>
      <vt:lpstr>Sakura_2</vt:lpstr>
      <vt:lpstr>1_Sakura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stone</dc:creator>
  <cp:lastModifiedBy>Lenovo</cp:lastModifiedBy>
  <cp:revision>373</cp:revision>
  <dcterms:created xsi:type="dcterms:W3CDTF">2002-05-27T04:08:42Z</dcterms:created>
  <dcterms:modified xsi:type="dcterms:W3CDTF">2019-11-21T10:57:22Z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